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2" r:id="rId12"/>
    <p:sldId id="273" r:id="rId13"/>
    <p:sldId id="274" r:id="rId14"/>
    <p:sldId id="275" r:id="rId15"/>
    <p:sldId id="279" r:id="rId16"/>
    <p:sldId id="280" r:id="rId17"/>
    <p:sldId id="276" r:id="rId18"/>
    <p:sldId id="278" r:id="rId19"/>
    <p:sldId id="268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F6B"/>
    <a:srgbClr val="90ABD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" y="4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065374"/>
            <a:ext cx="12192000" cy="2792626"/>
          </a:xfrm>
          <a:prstGeom prst="rect">
            <a:avLst/>
          </a:pr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369" y="1420375"/>
            <a:ext cx="7186431" cy="2387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udy Old Style" panose="020205020503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369" y="4363453"/>
            <a:ext cx="7186431" cy="161104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19"/>
          <a:stretch/>
        </p:blipFill>
        <p:spPr>
          <a:xfrm>
            <a:off x="8142568" y="1555845"/>
            <a:ext cx="3642196" cy="2582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023"/>
          <a:stretch/>
        </p:blipFill>
        <p:spPr>
          <a:xfrm>
            <a:off x="8396602" y="4363453"/>
            <a:ext cx="3134129" cy="123979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05439"/>
            <a:ext cx="12192000" cy="353340"/>
          </a:xfrm>
          <a:prstGeom prst="rect">
            <a:avLst/>
          </a:prstGeom>
          <a:solidFill>
            <a:srgbClr val="113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9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91678"/>
            <a:ext cx="12192000" cy="12292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3"/>
          <a:stretch/>
        </p:blipFill>
        <p:spPr>
          <a:xfrm>
            <a:off x="8688586" y="3423178"/>
            <a:ext cx="4165600" cy="291060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152001"/>
            <a:ext cx="12192000" cy="5167312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3" y="1446663"/>
            <a:ext cx="8720919" cy="446281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738326"/>
            <a:ext cx="12192000" cy="182880"/>
          </a:xfrm>
          <a:prstGeom prst="rect">
            <a:avLst/>
          </a:prstGeom>
          <a:solidFill>
            <a:srgbClr val="96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437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488" y="300577"/>
            <a:ext cx="109336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88" y="1825625"/>
            <a:ext cx="10933674" cy="4351338"/>
          </a:xfrm>
        </p:spPr>
        <p:txBody>
          <a:bodyPr/>
          <a:lstStyle>
            <a:lvl1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1pPr>
            <a:lvl2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2pPr>
            <a:lvl3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3pPr>
            <a:lvl4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4pPr>
            <a:lvl5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736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204" y="1800911"/>
            <a:ext cx="542362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132" y="1800911"/>
            <a:ext cx="54594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05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268" y="348650"/>
            <a:ext cx="1090736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269" y="1664688"/>
            <a:ext cx="53840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269" y="2488600"/>
            <a:ext cx="53840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7313" y="1674213"/>
            <a:ext cx="55233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7313" y="2498125"/>
            <a:ext cx="552332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89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3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93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849" y="449261"/>
            <a:ext cx="6887027" cy="5750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793" y="2049461"/>
            <a:ext cx="3932237" cy="41502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1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9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01092" y="449263"/>
            <a:ext cx="6897784" cy="5811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794" y="2049461"/>
            <a:ext cx="3932237" cy="4211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3"/>
          <a:stretch/>
        </p:blipFill>
        <p:spPr>
          <a:xfrm>
            <a:off x="8688586" y="3423178"/>
            <a:ext cx="4165600" cy="291060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152001"/>
            <a:ext cx="12192000" cy="5167312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5205" y="274515"/>
            <a:ext cx="109583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AEB2-E32A-426A-8A20-94B2FD714B4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A775-2E27-4BE0-9A64-97CA3EA3CC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113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-10758" y="6518614"/>
            <a:ext cx="11980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/>
            </a:pPr>
            <a:r>
              <a:rPr lang="en-US" sz="1400" dirty="0"/>
              <a:t>SESUG 2019 Conference </a:t>
            </a:r>
            <a:r>
              <a:rPr lang="en-US" sz="1400" dirty="0">
                <a:latin typeface="Vivaldi"/>
              </a:rPr>
              <a:t>•</a:t>
            </a:r>
            <a:r>
              <a:rPr lang="en-US" sz="1400" dirty="0"/>
              <a:t> Williamsburg, VA </a:t>
            </a:r>
            <a:r>
              <a:rPr lang="en-US" sz="1400" dirty="0">
                <a:latin typeface="Vivaldi"/>
              </a:rPr>
              <a:t>•</a:t>
            </a:r>
            <a:r>
              <a:rPr lang="en-US" sz="1400" dirty="0"/>
              <a:t> October 20-22, 2019						</a:t>
            </a:r>
            <a:r>
              <a:rPr lang="en-US" sz="1400" baseline="0" dirty="0"/>
              <a:t>         </a:t>
            </a:r>
            <a:fld id="{82AA66F6-69FC-4552-9F3F-CEEA09457C17}" type="slidenum">
              <a:rPr lang="en-US" sz="1400" smtClean="0"/>
              <a:pPr algn="ctr">
                <a:tabLst/>
              </a:pPr>
              <a:t>‹#›</a:t>
            </a:fld>
            <a:endParaRPr lang="en-US" sz="14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2314"/>
            <a:ext cx="12192000" cy="182880"/>
          </a:xfrm>
          <a:prstGeom prst="rect">
            <a:avLst/>
          </a:prstGeom>
          <a:solidFill>
            <a:srgbClr val="96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205" y="1799563"/>
            <a:ext cx="10958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487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Goudy Old Style" panose="020205020503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uggins.wordpress.ncsu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uggins.wordpress.ncsu.ed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369" y="1420375"/>
            <a:ext cx="822494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SESUG 230-2019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/>
              <a:t>Exploring Efficiency in Data Manipulation with SAS:</a:t>
            </a:r>
            <a:br>
              <a:rPr lang="en-US" dirty="0"/>
            </a:br>
            <a:r>
              <a:rPr lang="en-US" sz="4000" dirty="0"/>
              <a:t>How to Get the Most Out of My Software and Hardware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Jonathan W. Duggins</a:t>
            </a:r>
          </a:p>
          <a:p>
            <a:r>
              <a:rPr lang="en-US" dirty="0"/>
              <a:t>North Carolina State University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https://duggins.wordpress.ncsu.edu/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A30D-CFC9-4B0B-9267-82F98AAC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87" y="300577"/>
            <a:ext cx="11181007" cy="1325563"/>
          </a:xfrm>
        </p:spPr>
        <p:txBody>
          <a:bodyPr/>
          <a:lstStyle/>
          <a:p>
            <a:r>
              <a:rPr lang="en-US" dirty="0"/>
              <a:t>Focus on What Matters: Hash, MERGE, or SQL?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3BF9-287E-4170-BF51-69E5A2F72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Variable Sets</a:t>
            </a:r>
          </a:p>
          <a:p>
            <a:pPr lvl="1"/>
            <a:r>
              <a:rPr lang="en-US" sz="3200" dirty="0"/>
              <a:t>#3</a:t>
            </a:r>
          </a:p>
          <a:p>
            <a:pPr lvl="2"/>
            <a:r>
              <a:rPr lang="en-US" sz="2800" dirty="0"/>
              <a:t>Numeric: 16 variables</a:t>
            </a:r>
          </a:p>
          <a:p>
            <a:pPr lvl="2"/>
            <a:r>
              <a:rPr lang="en-US" sz="2800" dirty="0"/>
              <a:t>Character: 2 (length 16), 2 (32), 2 (64), 2 (128)</a:t>
            </a:r>
          </a:p>
          <a:p>
            <a:pPr lvl="1"/>
            <a:r>
              <a:rPr lang="en-US" sz="3200" dirty="0"/>
              <a:t>#4</a:t>
            </a:r>
          </a:p>
          <a:p>
            <a:pPr lvl="2"/>
            <a:r>
              <a:rPr lang="en-US" sz="2800" dirty="0"/>
              <a:t>Numeric: 16 variables</a:t>
            </a:r>
          </a:p>
          <a:p>
            <a:pPr lvl="2"/>
            <a:r>
              <a:rPr lang="en-US" sz="2800" dirty="0"/>
              <a:t>Character: 4 (16), 4 (32), 4 (64), 4 (128)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D54F6F-4BC5-456F-9BD2-5E633D1B2F6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D54F6F-4BC5-456F-9BD2-5E633D1B2F6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884276-1131-4633-BCDE-DEC6C18C1E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" y="307777"/>
            <a:ext cx="10472709" cy="654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4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D54F6F-4BC5-456F-9BD2-5E633D1B2F6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CB3D70-EEFC-4EBA-A49C-312512876C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009"/>
            <a:ext cx="10492786" cy="65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1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D54F6F-4BC5-456F-9BD2-5E633D1B2F6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2B9A7F-013D-4259-82AC-8BDBE81CA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882"/>
            <a:ext cx="10507387" cy="656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0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01D9-F93F-4081-BBD6-2A63E6BF5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MEMSIZE and SORTSIZE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573C-8724-49B5-B6A3-7391F656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88" y="1825625"/>
            <a:ext cx="10933674" cy="4351338"/>
          </a:xfrm>
        </p:spPr>
        <p:txBody>
          <a:bodyPr>
            <a:noAutofit/>
          </a:bodyPr>
          <a:lstStyle/>
          <a:p>
            <a:r>
              <a:rPr lang="en-US" sz="3200" dirty="0"/>
              <a:t>Documentation: </a:t>
            </a:r>
          </a:p>
          <a:p>
            <a:pPr lvl="1"/>
            <a:r>
              <a:rPr lang="en-US" sz="2800" dirty="0"/>
              <a:t>SORTSIZE </a:t>
            </a:r>
            <a:r>
              <a:rPr lang="en-US" sz="2800" dirty="0">
                <a:sym typeface="Wingdings" panose="05000000000000000000" pitchFamily="2" charset="2"/>
              </a:rPr>
              <a:t> Sort, REALMEMSIZE   “multiple procedures”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MEMSIZE  Total memory available</a:t>
            </a:r>
            <a:endParaRPr lang="en-US" sz="2800" dirty="0"/>
          </a:p>
          <a:p>
            <a:pPr lvl="1"/>
            <a:r>
              <a:rPr lang="en-US" sz="2800" dirty="0"/>
              <a:t>SORTSIZE &lt; MEMSIZE</a:t>
            </a:r>
          </a:p>
          <a:p>
            <a:r>
              <a:rPr lang="en-US" sz="3200" dirty="0"/>
              <a:t>In Practice:</a:t>
            </a:r>
          </a:p>
          <a:p>
            <a:pPr lvl="1"/>
            <a:r>
              <a:rPr lang="en-US" sz="2800" dirty="0"/>
              <a:t>SORTSIZE </a:t>
            </a:r>
            <a:r>
              <a:rPr lang="en-US" sz="2800" dirty="0">
                <a:sym typeface="Wingdings" panose="05000000000000000000" pitchFamily="2" charset="2"/>
              </a:rPr>
              <a:t> SORT, MEMSIZE  Hash, REALMEMSIZE????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SORTSIZE &lt; MEMSIZE</a:t>
            </a:r>
            <a:endParaRPr lang="en-US" sz="2800" dirty="0"/>
          </a:p>
          <a:p>
            <a:r>
              <a:rPr lang="en-US" sz="3200" dirty="0"/>
              <a:t>Showed SORTSIZE = 0.75 MEMSIZE </a:t>
            </a:r>
            <a:r>
              <a:rPr lang="en-US" sz="3200" dirty="0">
                <a:sym typeface="Wingdings" panose="05000000000000000000" pitchFamily="2" charset="2"/>
              </a:rPr>
              <a:t> 12 (8) and 16 (12)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E10B00-67C0-4C88-87EC-75696730D289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ECFF-4183-4AE9-8DB7-B626D1D4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Transition: Windows vs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3C0-319B-45B1-A5DE-9AECB8005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Jim has Windows machine with more memory (32GB) and Linux box</a:t>
            </a:r>
          </a:p>
          <a:p>
            <a:pPr lvl="1"/>
            <a:r>
              <a:rPr lang="en-US" sz="3200" dirty="0"/>
              <a:t>Move up to 4M records instead of 2M</a:t>
            </a:r>
          </a:p>
          <a:p>
            <a:r>
              <a:rPr lang="en-US" sz="3600" dirty="0"/>
              <a:t>Still using One-to-Many (4) with Variable set 3 x set 4</a:t>
            </a:r>
          </a:p>
          <a:p>
            <a:r>
              <a:rPr lang="en-US" sz="3600" dirty="0"/>
              <a:t>SORTSIZE up to 90 GB on Linux box!</a:t>
            </a:r>
          </a:p>
          <a:p>
            <a:pPr lvl="1"/>
            <a:r>
              <a:rPr lang="en-US" sz="3200" dirty="0"/>
              <a:t>MEMSIZE (SORTSIZE): 2 (1), 16 (12), 60 (48), and 120 (90)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6D0B5-3B95-4BCE-9FD0-CE4A58527C5E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E43FF-C3F6-4CE0-A70A-310890C7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2F77E8-01F5-4FA3-81D2-4FD384D42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777"/>
            <a:ext cx="10480356" cy="655022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9824B7-A616-47E6-8F56-5B9CD7A7059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0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D54F6F-4BC5-456F-9BD2-5E633D1B2F6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4131E7-C9DE-4952-BAEF-CE578F9AD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94"/>
            <a:ext cx="10480010" cy="65500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4B2698-223A-47D1-8F44-845D6A4820EC}"/>
              </a:ext>
            </a:extLst>
          </p:cNvPr>
          <p:cNvSpPr txBox="1"/>
          <p:nvPr/>
        </p:nvSpPr>
        <p:spPr>
          <a:xfrm>
            <a:off x="2053293" y="2721114"/>
            <a:ext cx="4829346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What happened here?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3413E1-4C23-4C70-8ADE-7C7898B2E609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467966" y="3429000"/>
            <a:ext cx="1779521" cy="19752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EF52FC-588B-4FFD-B475-E8CEB50052A8}"/>
              </a:ext>
            </a:extLst>
          </p:cNvPr>
          <p:cNvSpPr txBox="1"/>
          <p:nvPr/>
        </p:nvSpPr>
        <p:spPr>
          <a:xfrm>
            <a:off x="772038" y="859645"/>
            <a:ext cx="3246941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MEMSIZE = 24 GB</a:t>
            </a:r>
          </a:p>
        </p:txBody>
      </p:sp>
    </p:spTree>
    <p:extLst>
      <p:ext uri="{BB962C8B-B14F-4D97-AF65-F5344CB8AC3E}">
        <p14:creationId xmlns:p14="http://schemas.microsoft.com/office/powerpoint/2010/main" val="204806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D54F6F-4BC5-456F-9BD2-5E633D1B2F6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Graphical Results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DFA0EA-CA9B-41DB-BCF7-F1775E658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777"/>
            <a:ext cx="10480357" cy="655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88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8F936-EDB5-4CD3-878E-9497E071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CFA38-E6A8-4877-9F8B-D4EC31557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Join type &amp; size (2, 4, or 8M records) </a:t>
            </a:r>
            <a:r>
              <a:rPr lang="en-US" sz="3200" dirty="0">
                <a:sym typeface="Wingdings" panose="05000000000000000000" pitchFamily="2" charset="2"/>
              </a:rPr>
              <a:t> No change in patterns</a:t>
            </a:r>
          </a:p>
          <a:p>
            <a:r>
              <a:rPr lang="en-US" sz="3200" dirty="0">
                <a:sym typeface="Wingdings" panose="05000000000000000000" pitchFamily="2" charset="2"/>
              </a:rPr>
              <a:t>Join Method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PROC SQL  More time without saving memory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DATA Step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With hash objects  higher RAM, lower real time &amp; moderate CPU time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Without hash objects  Least RAM, least CPU &amp; moderate Real time</a:t>
            </a:r>
          </a:p>
          <a:p>
            <a:r>
              <a:rPr lang="en-US" sz="3200" dirty="0">
                <a:sym typeface="Wingdings" panose="05000000000000000000" pitchFamily="2" charset="2"/>
              </a:rPr>
              <a:t>OS  Linux &gt; Windows!?</a:t>
            </a:r>
          </a:p>
          <a:p>
            <a:r>
              <a:rPr lang="en-US" sz="3200" dirty="0">
                <a:sym typeface="Wingdings" panose="05000000000000000000" pitchFamily="2" charset="2"/>
              </a:rPr>
              <a:t>Mitigating factors: </a:t>
            </a:r>
            <a:r>
              <a:rPr lang="en-US" sz="2800" dirty="0">
                <a:sym typeface="Wingdings" panose="05000000000000000000" pitchFamily="2" charset="2"/>
              </a:rPr>
              <a:t>Multithreading, I/O, &amp; Windows memory settings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AB037-DD06-48DA-8492-7284BC3EBF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Graphical Results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Conclusions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8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1405" y="2895600"/>
            <a:ext cx="8720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Jonathan Duggins is an author of Fundamentals of Programming in SAS and an award-winning Teaching Professor at North Carolina State University, where his teaching includes multiple undergraduate and graduate programming courses. In addition to his academic work, he has worked as a biostatistician for multiple CROs. He has been a SAS user since 1999 and has presented at both regional and national statistical and SAS user group conferences.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1405" y="1690688"/>
            <a:ext cx="63621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Jonathan W. Duggins </a:t>
            </a:r>
          </a:p>
          <a:p>
            <a:r>
              <a:rPr lang="en-US" sz="2400" dirty="0"/>
              <a:t>Assistant Teaching Professor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D76969-8A0D-43A1-B196-3EC0E7E209F4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Speaker Bio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61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369" y="1420375"/>
            <a:ext cx="8224941" cy="2387600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Jonathan W. Duggins</a:t>
            </a:r>
          </a:p>
          <a:p>
            <a:r>
              <a:rPr lang="en-US" dirty="0"/>
              <a:t>North Carolina State University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https://duggins.wordpress.ncsu.edu/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44C58-49AA-4900-835F-0849EBC8D563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Graphical Results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Conclusions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8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Selected efficiency settings overview</a:t>
            </a:r>
          </a:p>
          <a:p>
            <a:r>
              <a:rPr lang="en-US" sz="3600" dirty="0"/>
              <a:t>Methodology overview</a:t>
            </a:r>
          </a:p>
          <a:p>
            <a:r>
              <a:rPr lang="en-US" sz="3600" dirty="0"/>
              <a:t>Graphical investigation of results</a:t>
            </a:r>
          </a:p>
          <a:p>
            <a:r>
              <a:rPr lang="en-US" sz="3600" dirty="0"/>
              <a:t>Conclusions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15668-7D29-4A64-B7CC-2D4F96F40331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b="1" u="sng" dirty="0">
                <a:solidFill>
                  <a:schemeClr val="bg1"/>
                </a:solidFill>
              </a:rPr>
              <a:t>Introduction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Methods Overview 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4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B4A0-7A10-4613-BC19-573E8226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B2F-534E-4808-BB1C-27A92BBF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Coding vs Computational</a:t>
            </a:r>
          </a:p>
          <a:p>
            <a:pPr lvl="1"/>
            <a:r>
              <a:rPr lang="en-US" sz="3200" dirty="0"/>
              <a:t>Usage Frequency</a:t>
            </a:r>
          </a:p>
          <a:p>
            <a:r>
              <a:rPr lang="en-US" sz="3600" dirty="0"/>
              <a:t>Efficiency vs Life-Cycle Planning</a:t>
            </a:r>
          </a:p>
          <a:p>
            <a:pPr lvl="1"/>
            <a:r>
              <a:rPr lang="en-US" sz="3200" dirty="0"/>
              <a:t>Usability</a:t>
            </a:r>
          </a:p>
          <a:p>
            <a:pPr lvl="1"/>
            <a:r>
              <a:rPr lang="en-US" sz="3200" dirty="0"/>
              <a:t>Modularity</a:t>
            </a:r>
          </a:p>
          <a:p>
            <a:pPr lvl="1"/>
            <a:r>
              <a:rPr lang="en-US" sz="3200" dirty="0"/>
              <a:t>Extensibility</a:t>
            </a:r>
          </a:p>
          <a:p>
            <a:pPr lvl="1"/>
            <a:r>
              <a:rPr lang="en-US" sz="3200" dirty="0"/>
              <a:t>Maintainability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A487C-B1F0-4D2A-A7EE-66C46A4356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Efficiency Overview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Methods Overview 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9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B4A0-7A10-4613-BC19-573E8226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Efficiency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B2F-534E-4808-BB1C-27A92BBF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Join Techniques (one-to-one and one-to-many)</a:t>
            </a:r>
          </a:p>
          <a:p>
            <a:pPr lvl="1"/>
            <a:r>
              <a:rPr lang="en-US" sz="3200" dirty="0"/>
              <a:t>DATA step MERGE</a:t>
            </a:r>
          </a:p>
          <a:p>
            <a:pPr lvl="2"/>
            <a:r>
              <a:rPr lang="en-US" sz="2800" dirty="0"/>
              <a:t>With and without sorting (SORT) and indexing (DATASETS)</a:t>
            </a:r>
          </a:p>
          <a:p>
            <a:pPr lvl="1"/>
            <a:r>
              <a:rPr lang="en-US" sz="3200" dirty="0"/>
              <a:t>DATA step hash join</a:t>
            </a:r>
          </a:p>
          <a:p>
            <a:pPr lvl="1"/>
            <a:r>
              <a:rPr lang="en-US" sz="3200" dirty="0"/>
              <a:t>SQL join</a:t>
            </a:r>
          </a:p>
          <a:p>
            <a:pPr lvl="2"/>
            <a:r>
              <a:rPr lang="en-US" sz="2800" dirty="0"/>
              <a:t>With and without indexing (DATASETS)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A487C-B1F0-4D2A-A7EE-66C46A4356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Efficiency Overview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Methods Overview 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2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B4A0-7A10-4613-BC19-573E8226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Efficiency Considerations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A487C-B1F0-4D2A-A7EE-66C46A4356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Efficiency Overview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Methods Overview 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8C5C96-73DA-49F2-A78F-34EC875AB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44544"/>
              </p:ext>
            </p:extLst>
          </p:nvPr>
        </p:nvGraphicFramePr>
        <p:xfrm>
          <a:off x="11325" y="1560830"/>
          <a:ext cx="12169350" cy="492469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91323">
                  <a:extLst>
                    <a:ext uri="{9D8B030D-6E8A-4147-A177-3AD203B41FA5}">
                      <a16:colId xmlns:a16="http://schemas.microsoft.com/office/drawing/2014/main" val="1017251609"/>
                    </a:ext>
                  </a:extLst>
                </a:gridCol>
                <a:gridCol w="8316928">
                  <a:extLst>
                    <a:ext uri="{9D8B030D-6E8A-4147-A177-3AD203B41FA5}">
                      <a16:colId xmlns:a16="http://schemas.microsoft.com/office/drawing/2014/main" val="608633652"/>
                    </a:ext>
                  </a:extLst>
                </a:gridCol>
                <a:gridCol w="1661099">
                  <a:extLst>
                    <a:ext uri="{9D8B030D-6E8A-4147-A177-3AD203B41FA5}">
                      <a16:colId xmlns:a16="http://schemas.microsoft.com/office/drawing/2014/main" val="2258314921"/>
                    </a:ext>
                  </a:extLst>
                </a:gridCol>
              </a:tblGrid>
              <a:tr h="415787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Option Name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Description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Availability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349614"/>
                  </a:ext>
                </a:extLst>
              </a:tr>
              <a:tr h="76683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BUFNO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Specifies the number of buffers for processing SAS data sets.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5350762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>
                          <a:effectLst/>
                        </a:rPr>
                        <a:t>BUFSIZE</a:t>
                      </a:r>
                      <a:endParaRPr lang="en-US" sz="2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</a:rPr>
                        <a:t>Specifies the size of a buffer page for output SAS data sets.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230591"/>
                  </a:ext>
                </a:extLst>
              </a:tr>
              <a:tr h="83157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effectLst/>
                        </a:rPr>
                        <a:t>COMPRESS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effectLst/>
                        </a:rPr>
                        <a:t>Specifies the type of compression to use for observations in output SAS data sets.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040464"/>
                  </a:ext>
                </a:extLst>
              </a:tr>
              <a:tr h="83157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MEMSIZE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Specifies the limit on the amount of virtual memory that can be used during a SAS session.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Invocation only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651685"/>
                  </a:ext>
                </a:extLst>
              </a:tr>
              <a:tr h="83157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>
                          <a:effectLst/>
                        </a:rPr>
                        <a:t>REALMEMSIZE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Specifies the amount of real memory SAS can expect to allocate.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Invocation only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9097407"/>
                  </a:ext>
                </a:extLst>
              </a:tr>
              <a:tr h="83157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SORTSIZE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effectLst/>
                        </a:rPr>
                        <a:t>Specifies the amount of memory that is available to the SORT procedure.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endParaRPr lang="en-US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225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12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B4A0-7A10-4613-BC19-573E8226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Efficiency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B2F-534E-4808-BB1C-27A92BBF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Data set properties</a:t>
            </a:r>
          </a:p>
          <a:p>
            <a:pPr lvl="1"/>
            <a:r>
              <a:rPr lang="en-US" sz="3200" dirty="0"/>
              <a:t>Typically not under user control for full data set</a:t>
            </a:r>
          </a:p>
          <a:p>
            <a:pPr lvl="1"/>
            <a:r>
              <a:rPr lang="en-US" sz="3200" dirty="0"/>
              <a:t>Several scenarios simulated based on:</a:t>
            </a:r>
          </a:p>
          <a:p>
            <a:pPr lvl="2"/>
            <a:r>
              <a:rPr lang="en-US" sz="2800" dirty="0"/>
              <a:t>Data set width (number of columns)</a:t>
            </a:r>
          </a:p>
          <a:p>
            <a:pPr lvl="2"/>
            <a:r>
              <a:rPr lang="en-US" sz="2800" dirty="0"/>
              <a:t>Data set length (number of records)</a:t>
            </a:r>
          </a:p>
          <a:p>
            <a:pPr lvl="2"/>
            <a:r>
              <a:rPr lang="en-US" sz="2800" dirty="0"/>
              <a:t>Variable type (character vs numeric)</a:t>
            </a:r>
          </a:p>
          <a:p>
            <a:pPr lvl="2"/>
            <a:r>
              <a:rPr lang="en-US" sz="2800" dirty="0"/>
              <a:t>Character values (long vs short)</a:t>
            </a:r>
          </a:p>
          <a:p>
            <a:pPr lvl="2"/>
            <a:r>
              <a:rPr lang="en-US" sz="2800" dirty="0"/>
              <a:t>Replication (fewer vs more during one-to-many merge)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A487C-B1F0-4D2A-A7EE-66C46A4356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Efficiency Overview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  Methods Overview 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B4A0-7A10-4613-BC19-573E8226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Comparing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B2F-534E-4808-BB1C-27A92BBF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Many potential metrics</a:t>
            </a:r>
          </a:p>
          <a:p>
            <a:pPr lvl="1"/>
            <a:r>
              <a:rPr lang="en-US" sz="3200" dirty="0"/>
              <a:t>I/O usage, CPU time, Real time, Memory usage, etc.</a:t>
            </a:r>
          </a:p>
          <a:p>
            <a:r>
              <a:rPr lang="en-US" sz="3600" dirty="0"/>
              <a:t>FULLSTIMER global option</a:t>
            </a:r>
          </a:p>
          <a:p>
            <a:pPr lvl="1"/>
            <a:r>
              <a:rPr lang="en-US" sz="3200" dirty="0"/>
              <a:t>CPU time, Real time, Memory usage</a:t>
            </a:r>
          </a:p>
          <a:p>
            <a:r>
              <a:rPr lang="en-US" sz="3600" dirty="0"/>
              <a:t>Users have their own limitations</a:t>
            </a:r>
          </a:p>
          <a:p>
            <a:pPr lvl="1"/>
            <a:r>
              <a:rPr lang="en-US" sz="3200" dirty="0"/>
              <a:t>Real time is a constant resource concern though!</a:t>
            </a:r>
          </a:p>
          <a:p>
            <a:pPr lvl="1"/>
            <a:r>
              <a:rPr lang="en-US" sz="3200" dirty="0"/>
              <a:t>CPU time and Memory usage considered secondary metrics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A487C-B1F0-4D2A-A7EE-66C46A4356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Methods Overview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B4A0-7A10-4613-BC19-573E8226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Comparing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B2F-534E-4808-BB1C-27A92BB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88" y="1825625"/>
            <a:ext cx="10933674" cy="4351338"/>
          </a:xfrm>
        </p:spPr>
        <p:txBody>
          <a:bodyPr>
            <a:noAutofit/>
          </a:bodyPr>
          <a:lstStyle/>
          <a:p>
            <a:r>
              <a:rPr lang="en-US" sz="4000" dirty="0"/>
              <a:t>Background operations can have impacts</a:t>
            </a:r>
          </a:p>
          <a:p>
            <a:pPr lvl="1"/>
            <a:r>
              <a:rPr lang="en-US" sz="3600" dirty="0"/>
              <a:t>Multiple simulations run for each scenario</a:t>
            </a:r>
          </a:p>
          <a:p>
            <a:pPr lvl="1"/>
            <a:r>
              <a:rPr lang="en-US" sz="3600" dirty="0"/>
              <a:t>Total, mean, and median values investigated</a:t>
            </a:r>
          </a:p>
          <a:p>
            <a:pPr lvl="2"/>
            <a:r>
              <a:rPr lang="en-US" sz="3200" dirty="0"/>
              <a:t>Initial findings based on n=3 simulations</a:t>
            </a:r>
          </a:p>
          <a:p>
            <a:r>
              <a:rPr lang="en-US" sz="4000" dirty="0"/>
              <a:t>Relative rankings in findings unaffected by increase in replications or use of total/mean/median</a:t>
            </a:r>
          </a:p>
          <a:p>
            <a:pPr lvl="1"/>
            <a:r>
              <a:rPr lang="en-US" sz="3600" dirty="0"/>
              <a:t>Paper results shown here (n=3, Stat=Median)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A487C-B1F0-4D2A-A7EE-66C46A4356A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rgbClr val="113F6B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Speaker Bio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bg1"/>
                </a:solidFill>
              </a:rPr>
              <a:t>Introduction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Efficiency Overview  </a:t>
            </a:r>
            <a:r>
              <a:rPr lang="en-US" sz="1400" b="1" u="sng" dirty="0">
                <a:solidFill>
                  <a:schemeClr val="bg1"/>
                </a:solidFill>
                <a:sym typeface="Wingdings" panose="05000000000000000000" pitchFamily="2" charset="2"/>
              </a:rPr>
              <a:t>Methods Overview </a:t>
            </a:r>
            <a:r>
              <a:rPr lang="en-US" sz="1400" dirty="0">
                <a:solidFill>
                  <a:schemeClr val="bg1"/>
                </a:solidFill>
                <a:sym typeface="Wingdings" panose="05000000000000000000" pitchFamily="2" charset="2"/>
              </a:rPr>
              <a:t> Graphical Results  Conclusions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7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1021</Words>
  <Application>Microsoft Office PowerPoint</Application>
  <PresentationFormat>Widescreen</PresentationFormat>
  <Paragraphs>127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Goudy Old Style</vt:lpstr>
      <vt:lpstr>Times New Roman</vt:lpstr>
      <vt:lpstr>Vivaldi</vt:lpstr>
      <vt:lpstr>Wingdings</vt:lpstr>
      <vt:lpstr>Office Theme</vt:lpstr>
      <vt:lpstr>SESUG 230-2019 Exploring Efficiency in Data Manipulation with SAS: How to Get the Most Out of My Software and Hardware</vt:lpstr>
      <vt:lpstr>Presenter</vt:lpstr>
      <vt:lpstr>Introduction</vt:lpstr>
      <vt:lpstr>Efficiency</vt:lpstr>
      <vt:lpstr>Computational Efficiency Considerations</vt:lpstr>
      <vt:lpstr>Computational Efficiency Considerations</vt:lpstr>
      <vt:lpstr>Computational Efficiency Considerations</vt:lpstr>
      <vt:lpstr>Methods for Comparing Results</vt:lpstr>
      <vt:lpstr>Methods for Comparing Results</vt:lpstr>
      <vt:lpstr>Focus on What Matters: Hash, MERGE, or SQL?</vt:lpstr>
      <vt:lpstr>PowerPoint Presentation</vt:lpstr>
      <vt:lpstr>PowerPoint Presentation</vt:lpstr>
      <vt:lpstr>PowerPoint Presentation</vt:lpstr>
      <vt:lpstr>Aside: MEMSIZE and SORTSIZE</vt:lpstr>
      <vt:lpstr>Transition: Windows vs Linux</vt:lpstr>
      <vt:lpstr>PowerPoint Presentation</vt:lpstr>
      <vt:lpstr>PowerPoint Presentation</vt:lpstr>
      <vt:lpstr>PowerPoint Presentation</vt:lpstr>
      <vt:lpstr>Conclusions</vt:lpstr>
      <vt:lpstr>Thank you!</vt:lpstr>
    </vt:vector>
  </TitlesOfParts>
  <Company>Operational Excellence and Assessment 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Straney</dc:creator>
  <cp:lastModifiedBy>Jonathan William Duggins</cp:lastModifiedBy>
  <cp:revision>44</cp:revision>
  <dcterms:created xsi:type="dcterms:W3CDTF">2019-06-14T12:30:08Z</dcterms:created>
  <dcterms:modified xsi:type="dcterms:W3CDTF">2019-10-22T04:29:16Z</dcterms:modified>
</cp:coreProperties>
</file>