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901A"/>
    <a:srgbClr val="0D11BD"/>
    <a:srgbClr val="477A2E"/>
    <a:srgbClr val="B3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19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883-AD26-4768-89D1-C0F15C63084F}" type="datetimeFigureOut">
              <a:rPr lang="en-US" smtClean="0"/>
              <a:t>09/17/2017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9621-12FB-4EA1-A1A0-61F69048B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2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13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0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7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7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3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0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09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3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7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5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72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8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7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1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5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77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8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3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2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7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5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9621-12FB-4EA1-A1A0-61F69048BB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A90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F03DD6-9C7D-4DA6-8069-B196A3727471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2D76AB0-4ACB-4D86-B4DA-0DAC5492F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DCFEF8-0770-4B87-88A3-D38E74FF1990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01A7758-8F7F-4648-9E2C-82D513189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5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97523E-FCF1-4427-A21A-3A8A69852964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8EFE6A7-4B11-48CE-9513-7B2F4323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6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A5CD4C-F26B-44D1-9DF8-A322B0E30A75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6900C15-50AB-40FD-A31E-91CAA746C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3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11BD"/>
                </a:solidFill>
              </a:defRPr>
            </a:lvl1pPr>
            <a:lvl2pPr>
              <a:defRPr>
                <a:solidFill>
                  <a:srgbClr val="0D11BD"/>
                </a:solidFill>
              </a:defRPr>
            </a:lvl2pPr>
            <a:lvl3pPr>
              <a:defRPr>
                <a:solidFill>
                  <a:srgbClr val="0D11BD"/>
                </a:solidFill>
              </a:defRPr>
            </a:lvl3pPr>
            <a:lvl4pPr>
              <a:defRPr>
                <a:solidFill>
                  <a:srgbClr val="0D11BD"/>
                </a:solidFill>
              </a:defRPr>
            </a:lvl4pPr>
            <a:lvl5pPr>
              <a:defRPr>
                <a:solidFill>
                  <a:srgbClr val="0D11B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ADA99C-F501-40A9-87F7-77A493EE3C3F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048C56-1962-4D61-8DBA-E72B54551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2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5EB8-9C0F-4A54-81DB-2F02490DBA53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3912E87-4200-4BB7-B602-4DDB35D65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4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8B59C2-B349-4F8E-808D-83C79C8BE88C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67750E5-9BF6-49A1-BF29-26B755C61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09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873AE6-1074-439D-A512-6F2C02638843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83E5DD-0996-420A-95E3-418839A3D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8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2FF29-9490-4A4E-9771-CC706D312306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5704A36-8E32-4232-8918-2D512BBCC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0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25A1A6-5AD4-4754-B9DA-736C944A83B5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3651B36-5EC8-4F19-9143-821CB4FFE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34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AC406F-0B2B-4FBB-9FCC-7C5D97D5904D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01456FA-BB86-4494-8D5E-36D2F189C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C629E9-9C63-4A70-9992-8196CE12AF34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A891EAA-CBB1-4610-81D9-4C40050CB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43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C764E5-8F61-46B7-A006-467D199347BF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1EDF06B-CFE3-42B9-B188-9BDCD6C49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2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785D8B-F7CC-44D7-8609-8503010174C8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C829BDD-5634-46C1-AE79-2BF3546A3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5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5953EC-850C-48C9-8250-67E2A61EB87B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CAE125-8897-40CE-BECA-F1EDD421D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F49EEF-1A63-43E9-A7B2-946A763FBAB1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200C50-4407-4032-83B9-61F7C092A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3772CD-92CE-4E80-A9B2-0AA04126622B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E36C25E-78BB-4FE7-8E49-F0BB53E4D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27CD80-477C-4CF9-A407-8DDD3B5048BF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F4EE1C-9980-4195-A20A-41E523BF2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5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CEAAE4-AA8F-43BD-B809-C7CCFFFE73F9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55D1D9B-5D95-4850-87FB-4DA75FD6A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5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848E6E-3142-4FCF-BD01-D89742F3A50F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7E712E3-CEB7-494F-9B3E-695B267EA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3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F674E0-882B-4112-8E9F-43D03C1277B8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BF3DBE1-284C-4E83-848B-21E185202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52B5A1-88F4-4C85-B27B-2D5BAB1678BE}" type="datetimeFigureOut">
              <a:rPr lang="en-US"/>
              <a:pPr>
                <a:defRPr/>
              </a:pPr>
              <a:t>09/17/2017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2870C15-F481-4216-B456-A86D25B6A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2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09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XXXXXXXX:</a:t>
            </a:r>
            <a:br>
              <a:rPr lang="en-US" altLang="en-US" smtClean="0"/>
            </a:br>
            <a:r>
              <a:rPr lang="en-US" altLang="en-US" smtClean="0"/>
              <a:t>Your Paper Title </a:t>
            </a:r>
          </a:p>
        </p:txBody>
      </p:sp>
      <p:pic>
        <p:nvPicPr>
          <p:cNvPr id="1027" name="Picture 4" descr="C:\Users\brinkleyj\Desktop\SESUG 2017 Submission List\SESUG\balloon banner Small Siz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01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0D11B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0D11BD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3C7EB"/>
            </a:gs>
            <a:gs pos="5000">
              <a:srgbClr val="C2D1ED"/>
            </a:gs>
            <a:gs pos="24001">
              <a:srgbClr val="FFFFFF"/>
            </a:gs>
            <a:gs pos="48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pic>
        <p:nvPicPr>
          <p:cNvPr id="2051" name="Picture 4" descr="C:\Users\brinkleyj\Desktop\SESUG 2017 Submission List\SESUG\Logo 2017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2"/>
                </a:solidFill>
              </a:rPr>
              <a:t>HOW-113</a:t>
            </a:r>
            <a:r>
              <a:rPr lang="en-US" altLang="en-US" sz="4400" dirty="0" smtClean="0">
                <a:solidFill>
                  <a:schemeClr val="tx2"/>
                </a:solidFill>
              </a:rPr>
              <a:t/>
            </a:r>
            <a:br>
              <a:rPr lang="en-US" altLang="en-US" sz="4400" dirty="0" smtClean="0">
                <a:solidFill>
                  <a:schemeClr val="tx2"/>
                </a:solidFill>
              </a:rPr>
            </a:br>
            <a:r>
              <a:rPr lang="en-US" sz="2800" dirty="0"/>
              <a:t>Exploring Sampling Distributions with SAS Studio: An Activity for Statistics Educators</a:t>
            </a:r>
            <a:endParaRPr lang="en-US" alt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5603" name="Subtitle 4"/>
          <p:cNvSpPr>
            <a:spLocks noGrp="1"/>
          </p:cNvSpPr>
          <p:nvPr>
            <p:ph type="subTitle" idx="1"/>
          </p:nvPr>
        </p:nvSpPr>
        <p:spPr bwMode="auto">
          <a:xfrm>
            <a:off x="1371600" y="4495800"/>
            <a:ext cx="64008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Jonathan W. Duggins; James Blum</a:t>
            </a:r>
          </a:p>
          <a:p>
            <a:pPr eaLnBrk="1" hangingPunct="1"/>
            <a:r>
              <a:rPr lang="en-US" altLang="en-US" sz="2400" dirty="0" smtClean="0">
                <a:solidFill>
                  <a:schemeClr val="accent1"/>
                </a:solidFill>
              </a:rPr>
              <a:t>NC State University; UNC Wilmington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Task Node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/>
          <a:stretch/>
        </p:blipFill>
        <p:spPr>
          <a:xfrm>
            <a:off x="4114800" y="1371600"/>
            <a:ext cx="4597918" cy="430406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3657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 triangle indicates input needed</a:t>
            </a:r>
          </a:p>
          <a:p>
            <a:r>
              <a:rPr lang="en-US" dirty="0" smtClean="0"/>
              <a:t>Control Ports</a:t>
            </a:r>
          </a:p>
          <a:p>
            <a:pPr lvl="1"/>
            <a:r>
              <a:rPr lang="en-US" dirty="0" smtClean="0"/>
              <a:t>Left &amp; Right</a:t>
            </a:r>
          </a:p>
          <a:p>
            <a:pPr lvl="1"/>
            <a:r>
              <a:rPr lang="en-US" dirty="0" smtClean="0"/>
              <a:t>Used to sequence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3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Task Menu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200"/>
            <a:ext cx="9131691" cy="4114800"/>
          </a:xfrm>
        </p:spPr>
      </p:pic>
    </p:spTree>
    <p:extLst>
      <p:ext uri="{BB962C8B-B14F-4D97-AF65-F5344CB8AC3E}">
        <p14:creationId xmlns:p14="http://schemas.microsoft.com/office/powerpoint/2010/main" val="187503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542297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Data: Select, filter, variables</a:t>
            </a:r>
          </a:p>
          <a:p>
            <a:pPr lvl="1"/>
            <a:r>
              <a:rPr lang="en-US" b="1" dirty="0" smtClean="0"/>
              <a:t>Options: Titles, footnotes, etc.</a:t>
            </a:r>
          </a:p>
          <a:p>
            <a:pPr lvl="1"/>
            <a:r>
              <a:rPr lang="en-US" dirty="0" smtClean="0"/>
              <a:t>Information: Help resources</a:t>
            </a:r>
          </a:p>
          <a:p>
            <a:pPr lvl="1"/>
            <a:r>
              <a:rPr lang="en-US" dirty="0" smtClean="0"/>
              <a:t>Node: Metadata</a:t>
            </a:r>
          </a:p>
          <a:p>
            <a:r>
              <a:rPr lang="en-US" dirty="0" smtClean="0"/>
              <a:t>Code/Results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Available Tabs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74" y="1600200"/>
            <a:ext cx="2730426" cy="4114800"/>
          </a:xfrm>
        </p:spPr>
      </p:pic>
    </p:spTree>
    <p:extLst>
      <p:ext uri="{BB962C8B-B14F-4D97-AF65-F5344CB8AC3E}">
        <p14:creationId xmlns:p14="http://schemas.microsoft.com/office/powerpoint/2010/main" val="229786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Info and Node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3" y="1694312"/>
            <a:ext cx="3372756" cy="489390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39" y="1694312"/>
            <a:ext cx="2971800" cy="4893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32766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239000" y="1694312"/>
            <a:ext cx="1371600" cy="975736"/>
          </a:xfrm>
          <a:prstGeom prst="wedgeRoundRectCallout">
            <a:avLst>
              <a:gd name="adj1" fmla="val -242708"/>
              <a:gd name="adj2" fmla="val 1117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169431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this to name your task!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2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Results Tab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/>
          <a:stretch/>
        </p:blipFill>
        <p:spPr>
          <a:xfrm>
            <a:off x="28575" y="2590800"/>
            <a:ext cx="5783311" cy="4257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3"/>
          <a:stretch/>
        </p:blipFill>
        <p:spPr>
          <a:xfrm>
            <a:off x="209550" y="1379948"/>
            <a:ext cx="5583286" cy="12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Next up: Sampling!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/>
          <a:stretch/>
        </p:blipFill>
        <p:spPr>
          <a:xfrm>
            <a:off x="2895601" y="2057399"/>
            <a:ext cx="6103338" cy="3253511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2438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the next task over</a:t>
            </a:r>
          </a:p>
          <a:p>
            <a:r>
              <a:rPr lang="en-US" dirty="0" smtClean="0"/>
              <a:t>Connect the control 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3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Random Sample Node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7"/>
          <a:stretch/>
        </p:blipFill>
        <p:spPr>
          <a:xfrm>
            <a:off x="308537" y="1694311"/>
            <a:ext cx="3955438" cy="38636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75" y="1706159"/>
            <a:ext cx="4045690" cy="3851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419600"/>
            <a:ext cx="167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519274" y="3116789"/>
            <a:ext cx="1714500" cy="755236"/>
          </a:xfrm>
          <a:prstGeom prst="wedgeRoundRectCallout">
            <a:avLst>
              <a:gd name="adj1" fmla="val -66319"/>
              <a:gd name="adj2" fmla="val 1373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8511" y="3090731"/>
            <a:ext cx="1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Leave as 1 for today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5512" y="4572000"/>
            <a:ext cx="222628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2438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tab</a:t>
            </a:r>
          </a:p>
          <a:p>
            <a:pPr lvl="1"/>
            <a:r>
              <a:rPr lang="en-US" dirty="0" smtClean="0"/>
              <a:t>Output Data</a:t>
            </a:r>
          </a:p>
          <a:p>
            <a:r>
              <a:rPr lang="en-US" dirty="0" smtClean="0"/>
              <a:t>Depends on SEED=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Random Sample Output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1"/>
            <a:ext cx="5715000" cy="3886200"/>
          </a:xfrm>
        </p:spPr>
      </p:pic>
    </p:spTree>
    <p:extLst>
      <p:ext uri="{BB962C8B-B14F-4D97-AF65-F5344CB8AC3E}">
        <p14:creationId xmlns:p14="http://schemas.microsoft.com/office/powerpoint/2010/main" val="221940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153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Histogram of Sample</a:t>
            </a:r>
          </a:p>
          <a:p>
            <a:pPr lvl="1"/>
            <a:r>
              <a:rPr lang="en-US" dirty="0" smtClean="0"/>
              <a:t>Reinforce variability</a:t>
            </a:r>
          </a:p>
          <a:p>
            <a:pPr lvl="1"/>
            <a:r>
              <a:rPr lang="en-US" dirty="0" smtClean="0"/>
              <a:t>GAISE Levels B &amp;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Next Step: Investigate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/>
          <a:stretch/>
        </p:blipFill>
        <p:spPr>
          <a:xfrm>
            <a:off x="1344403" y="3200400"/>
            <a:ext cx="7266197" cy="2452338"/>
          </a:xfrm>
        </p:spPr>
      </p:pic>
      <p:sp>
        <p:nvSpPr>
          <p:cNvPr id="3" name="Rectangle 2"/>
          <p:cNvSpPr/>
          <p:nvPr/>
        </p:nvSpPr>
        <p:spPr>
          <a:xfrm>
            <a:off x="5257800" y="4558062"/>
            <a:ext cx="1905000" cy="1004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of Sample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9" y="1600200"/>
            <a:ext cx="8013996" cy="4114800"/>
          </a:xfrm>
        </p:spPr>
      </p:pic>
    </p:spTree>
    <p:extLst>
      <p:ext uri="{BB962C8B-B14F-4D97-AF65-F5344CB8AC3E}">
        <p14:creationId xmlns:p14="http://schemas.microsoft.com/office/powerpoint/2010/main" val="318597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Agenda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Introduction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SAS Studio Basics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Tasks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Snippets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Editing Code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153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Statistics Task</a:t>
            </a:r>
          </a:p>
          <a:p>
            <a:pPr lvl="1"/>
            <a:r>
              <a:rPr lang="en-US" dirty="0" smtClean="0"/>
              <a:t>Calculate variety of basic statistics</a:t>
            </a:r>
          </a:p>
          <a:p>
            <a:pPr lvl="1"/>
            <a:r>
              <a:rPr lang="en-US" dirty="0" smtClean="0"/>
              <a:t>Display and/or store them in data 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Calculating Statistics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9" y="3276601"/>
            <a:ext cx="8866557" cy="2358748"/>
          </a:xfrm>
        </p:spPr>
      </p:pic>
      <p:sp>
        <p:nvSpPr>
          <p:cNvPr id="3" name="Rectangle 2"/>
          <p:cNvSpPr/>
          <p:nvPr/>
        </p:nvSpPr>
        <p:spPr>
          <a:xfrm>
            <a:off x="7737326" y="4455975"/>
            <a:ext cx="1295400" cy="824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 Stats: Data Tab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217349" cy="481308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Select:</a:t>
            </a:r>
          </a:p>
          <a:p>
            <a:pPr lvl="1"/>
            <a:r>
              <a:rPr lang="en-US" b="1" dirty="0" smtClean="0"/>
              <a:t>Data set</a:t>
            </a:r>
          </a:p>
          <a:p>
            <a:pPr lvl="1"/>
            <a:r>
              <a:rPr lang="en-US" b="1" dirty="0" smtClean="0"/>
              <a:t>Summary variables</a:t>
            </a:r>
          </a:p>
          <a:p>
            <a:pPr lvl="1"/>
            <a:r>
              <a:rPr lang="en-US" dirty="0" smtClean="0"/>
              <a:t>Class variables</a:t>
            </a:r>
          </a:p>
          <a:p>
            <a:pPr lvl="2"/>
            <a:r>
              <a:rPr lang="en-US" dirty="0" smtClean="0"/>
              <a:t>None yet</a:t>
            </a:r>
          </a:p>
          <a:p>
            <a:pPr lvl="2"/>
            <a:r>
              <a:rPr lang="en-US" dirty="0" smtClean="0"/>
              <a:t>GAISE Level B</a:t>
            </a:r>
          </a:p>
        </p:txBody>
      </p:sp>
    </p:spTree>
    <p:extLst>
      <p:ext uri="{BB962C8B-B14F-4D97-AF65-F5344CB8AC3E}">
        <p14:creationId xmlns:p14="http://schemas.microsoft.com/office/powerpoint/2010/main" val="369766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 Stats: Options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9"/>
          <a:stretch/>
        </p:blipFill>
        <p:spPr>
          <a:xfrm>
            <a:off x="4953000" y="1251709"/>
            <a:ext cx="2743199" cy="522294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Select:</a:t>
            </a:r>
          </a:p>
          <a:p>
            <a:pPr lvl="1"/>
            <a:r>
              <a:rPr lang="en-US" b="1" dirty="0" smtClean="0"/>
              <a:t>Statistics</a:t>
            </a:r>
          </a:p>
          <a:p>
            <a:pPr lvl="2"/>
            <a:r>
              <a:rPr lang="en-US" b="1" dirty="0" smtClean="0"/>
              <a:t>Basic</a:t>
            </a:r>
          </a:p>
          <a:p>
            <a:pPr lvl="2"/>
            <a:r>
              <a:rPr lang="en-US" dirty="0" smtClean="0"/>
              <a:t>Additional</a:t>
            </a:r>
          </a:p>
          <a:p>
            <a:pPr lvl="2"/>
            <a:r>
              <a:rPr lang="en-US" dirty="0" smtClean="0"/>
              <a:t>Percentiles</a:t>
            </a:r>
          </a:p>
          <a:p>
            <a:pPr lvl="1"/>
            <a:r>
              <a:rPr lang="en-US" dirty="0" smtClean="0"/>
              <a:t>Plots</a:t>
            </a:r>
          </a:p>
          <a:p>
            <a:pPr lvl="2"/>
            <a:r>
              <a:rPr lang="en-US" dirty="0" smtClean="0"/>
              <a:t>Prefer histogram task</a:t>
            </a:r>
          </a:p>
          <a:p>
            <a:pPr lvl="1"/>
            <a:r>
              <a:rPr lang="en-US" dirty="0" smtClean="0"/>
              <a:t>Details</a:t>
            </a:r>
          </a:p>
          <a:p>
            <a:pPr lvl="2"/>
            <a:r>
              <a:rPr lang="en-US" dirty="0" smtClean="0"/>
              <a:t>DF for variance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Another Histogram Node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07505"/>
            <a:ext cx="3022844" cy="231436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Motivate discussion about samples vs. sampling distributions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114800"/>
            <a:ext cx="3581400" cy="2560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200400"/>
            <a:ext cx="4737344" cy="3553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17526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2807705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759322" y="2699252"/>
            <a:ext cx="1676400" cy="1002295"/>
          </a:xfrm>
          <a:prstGeom prst="wedgeRoundRectCallout">
            <a:avLst>
              <a:gd name="adj1" fmla="val 87864"/>
              <a:gd name="adj2" fmla="val 672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1044" y="2807705"/>
            <a:ext cx="157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density curves!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65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Snippets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6839" cy="4525963"/>
          </a:xfrm>
        </p:spPr>
        <p:txBody>
          <a:bodyPr/>
          <a:lstStyle/>
          <a:p>
            <a:r>
              <a:rPr lang="en-US" dirty="0" smtClean="0"/>
              <a:t>Prepared code segments</a:t>
            </a:r>
          </a:p>
          <a:p>
            <a:pPr lvl="1"/>
            <a:r>
              <a:rPr lang="en-US" dirty="0" smtClean="0"/>
              <a:t>~50 across 7 categories</a:t>
            </a:r>
          </a:p>
          <a:p>
            <a:pPr lvl="1"/>
            <a:r>
              <a:rPr lang="en-US" dirty="0" smtClean="0"/>
              <a:t>Custom snippets possible</a:t>
            </a:r>
          </a:p>
          <a:p>
            <a:r>
              <a:rPr lang="en-US" dirty="0" smtClean="0"/>
              <a:t>Editable</a:t>
            </a:r>
          </a:p>
          <a:p>
            <a:pPr lvl="1"/>
            <a:r>
              <a:rPr lang="en-US" dirty="0" smtClean="0"/>
              <a:t>Edit provided code</a:t>
            </a:r>
          </a:p>
          <a:p>
            <a:pPr lvl="1"/>
            <a:r>
              <a:rPr lang="en-US" dirty="0" smtClean="0"/>
              <a:t>Edited code can become new snippet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7"/>
          <a:stretch/>
        </p:blipFill>
        <p:spPr>
          <a:xfrm>
            <a:off x="5654039" y="1600200"/>
            <a:ext cx="295656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153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Recall, tasks generate code</a:t>
            </a:r>
          </a:p>
          <a:p>
            <a:pPr lvl="1"/>
            <a:r>
              <a:rPr lang="en-US" dirty="0" smtClean="0"/>
              <a:t>E.g. Select Random Sample Task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Code not editable &amp; no task setting for multiple samples</a:t>
            </a:r>
          </a:p>
          <a:p>
            <a:pPr lvl="1"/>
            <a:r>
              <a:rPr lang="en-US" dirty="0" smtClean="0"/>
              <a:t>But PROC SURVEYSELECT can do it!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Custom Snippet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" y="2834736"/>
            <a:ext cx="8866557" cy="103613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43527"/>
            <a:ext cx="5014620" cy="9524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67400" y="57912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726135"/>
            <a:ext cx="8153400" cy="29032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Edit icon copies code into new tab</a:t>
            </a:r>
          </a:p>
          <a:p>
            <a:pPr lvl="1"/>
            <a:r>
              <a:rPr lang="en-US" dirty="0" smtClean="0"/>
              <a:t>Here code can be modified: </a:t>
            </a:r>
            <a:r>
              <a:rPr lang="en-US" dirty="0" smtClean="0">
                <a:latin typeface="SAS Monospace" panose="020B0609020202020204" pitchFamily="49" charset="0"/>
              </a:rPr>
              <a:t>REPS = 1000</a:t>
            </a:r>
          </a:p>
          <a:p>
            <a:r>
              <a:rPr lang="en-US" dirty="0" smtClean="0"/>
              <a:t>Add to My Snippets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Accessing Task Code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1" y="1371600"/>
            <a:ext cx="7601138" cy="2354535"/>
          </a:xfrm>
        </p:spPr>
      </p:pic>
      <p:sp>
        <p:nvSpPr>
          <p:cNvPr id="3" name="Oval 2"/>
          <p:cNvSpPr/>
          <p:nvPr/>
        </p:nvSpPr>
        <p:spPr>
          <a:xfrm>
            <a:off x="1924050" y="236220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8500" y="3009900"/>
            <a:ext cx="1066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29" y="4933950"/>
            <a:ext cx="4940571" cy="18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726135"/>
            <a:ext cx="8153400" cy="29032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Snippets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My Snippets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i="1" dirty="0" smtClean="0">
                <a:sym typeface="Wingdings" panose="05000000000000000000" pitchFamily="2" charset="2"/>
              </a:rPr>
              <a:t>SRS1000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Drag over &amp; connect just like a task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Submit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Double-click and select running person icon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Right-click and select Run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Adding the Snippet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2" y="1371600"/>
            <a:ext cx="7467435" cy="2354535"/>
          </a:xfrm>
        </p:spPr>
      </p:pic>
    </p:spTree>
    <p:extLst>
      <p:ext uri="{BB962C8B-B14F-4D97-AF65-F5344CB8AC3E}">
        <p14:creationId xmlns:p14="http://schemas.microsoft.com/office/powerpoint/2010/main" val="113053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Results from the Snippet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6" y="1524000"/>
            <a:ext cx="8235188" cy="4107135"/>
          </a:xfrm>
        </p:spPr>
      </p:pic>
      <p:sp>
        <p:nvSpPr>
          <p:cNvPr id="6" name="Rectangle 5"/>
          <p:cNvSpPr/>
          <p:nvPr/>
        </p:nvSpPr>
        <p:spPr>
          <a:xfrm>
            <a:off x="5257800" y="1752599"/>
            <a:ext cx="1447800" cy="3878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726135"/>
            <a:ext cx="8153400" cy="29032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Added two new tasks</a:t>
            </a:r>
          </a:p>
          <a:p>
            <a:pPr lvl="1"/>
            <a:r>
              <a:rPr lang="en-US" dirty="0" smtClean="0"/>
              <a:t>Summary Statistics</a:t>
            </a:r>
          </a:p>
          <a:p>
            <a:pPr lvl="2"/>
            <a:r>
              <a:rPr lang="en-US" dirty="0" smtClean="0"/>
              <a:t>Calculate 1000 means</a:t>
            </a:r>
          </a:p>
          <a:p>
            <a:pPr lvl="1"/>
            <a:r>
              <a:rPr lang="en-US" dirty="0" smtClean="0"/>
              <a:t>Histogram</a:t>
            </a:r>
          </a:p>
          <a:p>
            <a:pPr lvl="2"/>
            <a:r>
              <a:rPr lang="en-US" dirty="0" smtClean="0"/>
              <a:t>Graph the sampling distribution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Final Process Flow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9" y="1371600"/>
            <a:ext cx="7266581" cy="2354535"/>
          </a:xfrm>
        </p:spPr>
      </p:pic>
    </p:spTree>
    <p:extLst>
      <p:ext uri="{BB962C8B-B14F-4D97-AF65-F5344CB8AC3E}">
        <p14:creationId xmlns:p14="http://schemas.microsoft.com/office/powerpoint/2010/main" val="33050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Introduction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Motivation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Guidelines for Assessment and Instruction in Statistics Education (GAISE)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Scenario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National Center for Missing and Exploited Children (NCMEC) Data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Explore data </a:t>
            </a:r>
            <a:r>
              <a:rPr lang="en-US" altLang="en-US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New techniques?</a:t>
            </a:r>
            <a:endParaRPr lang="en-US" alt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01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Summarizing By Replicate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6839" cy="4525963"/>
          </a:xfrm>
        </p:spPr>
        <p:txBody>
          <a:bodyPr/>
          <a:lstStyle/>
          <a:p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new random sample</a:t>
            </a:r>
          </a:p>
          <a:p>
            <a:pPr lvl="1"/>
            <a:r>
              <a:rPr lang="en-US" dirty="0" smtClean="0"/>
              <a:t>analysis variable</a:t>
            </a:r>
          </a:p>
          <a:p>
            <a:pPr lvl="1"/>
            <a:r>
              <a:rPr lang="en-US" b="1" dirty="0" smtClean="0"/>
              <a:t>Class variable</a:t>
            </a:r>
          </a:p>
          <a:p>
            <a:pPr lvl="2"/>
            <a:r>
              <a:rPr lang="en-US" dirty="0" smtClean="0"/>
              <a:t>Separate statistics by replicate</a:t>
            </a:r>
          </a:p>
          <a:p>
            <a:pPr lvl="2"/>
            <a:r>
              <a:rPr lang="en-US" dirty="0" smtClean="0"/>
              <a:t>Not GAISE Level B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3"/>
          <a:stretch/>
        </p:blipFill>
        <p:spPr>
          <a:xfrm>
            <a:off x="5562600" y="1600200"/>
            <a:ext cx="3057525" cy="40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Results by Replicate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6839" cy="4525963"/>
          </a:xfrm>
        </p:spPr>
        <p:txBody>
          <a:bodyPr/>
          <a:lstStyle/>
          <a:p>
            <a:r>
              <a:rPr lang="en-US" dirty="0" smtClean="0"/>
              <a:t>Depends on SEED=</a:t>
            </a:r>
          </a:p>
          <a:p>
            <a:pPr lvl="1"/>
            <a:r>
              <a:rPr lang="en-US" dirty="0" smtClean="0"/>
              <a:t>14.14 for group 1</a:t>
            </a:r>
          </a:p>
          <a:p>
            <a:pPr lvl="1"/>
            <a:r>
              <a:rPr lang="en-US" dirty="0" smtClean="0"/>
              <a:t>Same as SUMM01 node</a:t>
            </a:r>
          </a:p>
          <a:p>
            <a:r>
              <a:rPr lang="en-US" dirty="0" smtClean="0"/>
              <a:t>Make sure to save to</a:t>
            </a:r>
            <a:br>
              <a:rPr lang="en-US" dirty="0" smtClean="0"/>
            </a:br>
            <a:r>
              <a:rPr lang="en-US" dirty="0" smtClean="0"/>
              <a:t>a data set!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8" t="30432" r="33586"/>
          <a:stretch/>
        </p:blipFill>
        <p:spPr>
          <a:xfrm>
            <a:off x="4724400" y="1390650"/>
            <a:ext cx="4079349" cy="35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8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Final Histogram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7" y="1950742"/>
            <a:ext cx="3955438" cy="33508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75" y="1950742"/>
            <a:ext cx="4045690" cy="2757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588" y="4491485"/>
            <a:ext cx="2059012" cy="810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8838" y="4267451"/>
            <a:ext cx="3359762" cy="304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986197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651771"/>
            <a:ext cx="1371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of Sample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6754212" cy="5051875"/>
          </a:xfrm>
        </p:spPr>
      </p:pic>
    </p:spTree>
    <p:extLst>
      <p:ext uri="{BB962C8B-B14F-4D97-AF65-F5344CB8AC3E}">
        <p14:creationId xmlns:p14="http://schemas.microsoft.com/office/powerpoint/2010/main" val="375866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Customizing the Code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Simplifying output</a:t>
            </a:r>
          </a:p>
          <a:p>
            <a:r>
              <a:rPr lang="en-US" dirty="0" smtClean="0"/>
              <a:t>SEED=</a:t>
            </a:r>
          </a:p>
          <a:p>
            <a:r>
              <a:rPr lang="en-US" dirty="0" smtClean="0"/>
              <a:t>Sampling distribution of other statistics</a:t>
            </a:r>
          </a:p>
          <a:p>
            <a:pPr lvl="1"/>
            <a:r>
              <a:rPr lang="en-US" dirty="0" smtClean="0"/>
              <a:t>Mean, median, standard deviation, etc.</a:t>
            </a:r>
          </a:p>
          <a:p>
            <a:r>
              <a:rPr lang="en-US" dirty="0" smtClean="0"/>
              <a:t>Sample size</a:t>
            </a:r>
          </a:p>
          <a:p>
            <a:pPr lvl="1"/>
            <a:r>
              <a:rPr lang="en-US" dirty="0" smtClean="0"/>
              <a:t>5, 10, 20,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1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343400"/>
            <a:ext cx="8153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Sends code to new program window</a:t>
            </a:r>
          </a:p>
          <a:p>
            <a:pPr lvl="1"/>
            <a:r>
              <a:rPr lang="en-US" dirty="0" smtClean="0"/>
              <a:t>Order of control port connections!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Process Flow </a:t>
            </a:r>
            <a:r>
              <a:rPr lang="en-US" sz="4400" dirty="0" smtClean="0">
                <a:sym typeface="Wingdings" panose="05000000000000000000" pitchFamily="2" charset="2"/>
              </a:rPr>
              <a:t> Code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9" y="1371600"/>
            <a:ext cx="6695721" cy="2971800"/>
          </a:xfrm>
        </p:spPr>
      </p:pic>
      <p:sp>
        <p:nvSpPr>
          <p:cNvPr id="6" name="Rectangle 5"/>
          <p:cNvSpPr/>
          <p:nvPr/>
        </p:nvSpPr>
        <p:spPr>
          <a:xfrm>
            <a:off x="2133600" y="1371600"/>
            <a:ext cx="1371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4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30479"/>
            <a:ext cx="8153400" cy="3998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Code was automatically generated</a:t>
            </a:r>
          </a:p>
          <a:p>
            <a:pPr lvl="1"/>
            <a:r>
              <a:rPr lang="en-US" dirty="0" smtClean="0"/>
              <a:t>Summary Statistic node uses PROC MEANS</a:t>
            </a:r>
          </a:p>
          <a:p>
            <a:pPr lvl="1"/>
            <a:r>
              <a:rPr lang="en-US" dirty="0" smtClean="0"/>
              <a:t>Default is to print output</a:t>
            </a:r>
          </a:p>
          <a:p>
            <a:pPr lvl="1"/>
            <a:r>
              <a:rPr lang="en-US" dirty="0" smtClean="0"/>
              <a:t>Add </a:t>
            </a:r>
            <a:r>
              <a:rPr lang="en-US" dirty="0" smtClean="0">
                <a:latin typeface="SAS Monospace" panose="020B0609020202020204" pitchFamily="49" charset="0"/>
              </a:rPr>
              <a:t>NOPRINT</a:t>
            </a:r>
            <a:r>
              <a:rPr lang="en-US" dirty="0" smtClean="0"/>
              <a:t> option </a:t>
            </a:r>
          </a:p>
          <a:p>
            <a:r>
              <a:rPr lang="en-US" dirty="0" smtClean="0"/>
              <a:t>Noticeable change in SUMM02 node</a:t>
            </a:r>
          </a:p>
          <a:p>
            <a:pPr lvl="1"/>
            <a:r>
              <a:rPr lang="en-US" dirty="0" smtClean="0"/>
              <a:t>1000 means printed </a:t>
            </a:r>
            <a:r>
              <a:rPr lang="en-US" dirty="0" smtClean="0">
                <a:sym typeface="Wingdings" panose="05000000000000000000" pitchFamily="2" charset="2"/>
              </a:rPr>
              <a:t> no means printed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Still saved to data 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Suppressing Output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4386"/>
            <a:ext cx="7601138" cy="986093"/>
          </a:xfrm>
        </p:spPr>
      </p:pic>
      <p:sp>
        <p:nvSpPr>
          <p:cNvPr id="6" name="Rectangle 5"/>
          <p:cNvSpPr/>
          <p:nvPr/>
        </p:nvSpPr>
        <p:spPr>
          <a:xfrm>
            <a:off x="7220138" y="1644386"/>
            <a:ext cx="1066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2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30479"/>
            <a:ext cx="8153400" cy="3998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Macro variables available across program</a:t>
            </a:r>
          </a:p>
          <a:p>
            <a:pPr lvl="1"/>
            <a:r>
              <a:rPr lang="en-US" dirty="0" smtClean="0"/>
              <a:t>Define sample size once at top of program</a:t>
            </a:r>
          </a:p>
          <a:p>
            <a:pPr lvl="1"/>
            <a:r>
              <a:rPr lang="en-US" dirty="0" smtClean="0"/>
              <a:t>Use same value in all locations</a:t>
            </a:r>
          </a:p>
          <a:p>
            <a:r>
              <a:rPr lang="en-US" dirty="0" smtClean="0"/>
              <a:t>Reference with </a:t>
            </a:r>
            <a:r>
              <a:rPr lang="en-US" dirty="0" smtClean="0">
                <a:latin typeface="SAS Monospace" panose="020B0609020202020204" pitchFamily="49" charset="0"/>
              </a:rPr>
              <a:t>&amp;n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Changing Sample Size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7" y="1644386"/>
            <a:ext cx="6330084" cy="9860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4" y="4800600"/>
            <a:ext cx="8060852" cy="869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1575" y="4968893"/>
            <a:ext cx="1219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0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30479"/>
            <a:ext cx="8153400" cy="3998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11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be referenced in titles &amp; footnotes</a:t>
            </a:r>
          </a:p>
          <a:p>
            <a:r>
              <a:rPr lang="en-US" dirty="0" smtClean="0"/>
              <a:t>Similar changes could be used to </a:t>
            </a:r>
          </a:p>
          <a:p>
            <a:pPr lvl="1"/>
            <a:r>
              <a:rPr lang="en-US" dirty="0" smtClean="0"/>
              <a:t>Set the SEED= value</a:t>
            </a:r>
          </a:p>
          <a:p>
            <a:pPr lvl="2"/>
            <a:r>
              <a:rPr lang="en-US" dirty="0" smtClean="0"/>
              <a:t>SEED&gt;0 </a:t>
            </a:r>
            <a:r>
              <a:rPr lang="en-US" dirty="0" smtClean="0">
                <a:sym typeface="Wingdings" panose="05000000000000000000" pitchFamily="2" charset="2"/>
              </a:rPr>
              <a:t> fixed; SEED ≤ 0  based on clock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Select the statistic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%LET stat=mean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Changes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7" y="1718115"/>
            <a:ext cx="6330084" cy="838635"/>
          </a:xfrm>
        </p:spPr>
      </p:pic>
      <p:sp>
        <p:nvSpPr>
          <p:cNvPr id="7" name="Rectangle 6"/>
          <p:cNvSpPr/>
          <p:nvPr/>
        </p:nvSpPr>
        <p:spPr>
          <a:xfrm>
            <a:off x="3505200" y="2193565"/>
            <a:ext cx="609600" cy="244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0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Histogram with n=20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7" y="1524000"/>
            <a:ext cx="6722198" cy="5051875"/>
          </a:xfrm>
        </p:spPr>
      </p:pic>
    </p:spTree>
    <p:extLst>
      <p:ext uri="{BB962C8B-B14F-4D97-AF65-F5344CB8AC3E}">
        <p14:creationId xmlns:p14="http://schemas.microsoft.com/office/powerpoint/2010/main" val="97410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Introduction: SAS Studio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What </a:t>
            </a:r>
            <a:r>
              <a:rPr lang="en-US" altLang="en-US" b="1" dirty="0">
                <a:solidFill>
                  <a:schemeClr val="tx2"/>
                </a:solidFill>
              </a:rPr>
              <a:t>is SAS Studio®?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What is SAS University Edition®?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Session Goals?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Read data from external source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Explore data graphically </a:t>
            </a:r>
            <a:r>
              <a:rPr lang="en-US" altLang="en-US" b="1" dirty="0" smtClean="0">
                <a:solidFill>
                  <a:srgbClr val="FF0000"/>
                </a:solidFill>
              </a:rPr>
              <a:t>(Tasks)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Create numerical summaries of data </a:t>
            </a:r>
            <a:r>
              <a:rPr lang="en-US" altLang="en-US" b="1" dirty="0" smtClean="0">
                <a:solidFill>
                  <a:srgbClr val="FF0000"/>
                </a:solidFill>
              </a:rPr>
              <a:t>(Tasks)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Select random samples </a:t>
            </a:r>
            <a:r>
              <a:rPr lang="en-US" altLang="en-US" b="1" dirty="0" smtClean="0">
                <a:solidFill>
                  <a:srgbClr val="FF0000"/>
                </a:solidFill>
              </a:rPr>
              <a:t>(Tasks)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Generate sampling distributions </a:t>
            </a:r>
            <a:r>
              <a:rPr lang="en-US" altLang="en-US" b="1" dirty="0" smtClean="0">
                <a:solidFill>
                  <a:srgbClr val="FF0000"/>
                </a:solidFill>
              </a:rPr>
              <a:t>(Snippets)</a:t>
            </a:r>
          </a:p>
        </p:txBody>
      </p:sp>
    </p:spTree>
    <p:extLst>
      <p:ext uri="{BB962C8B-B14F-4D97-AF65-F5344CB8AC3E}">
        <p14:creationId xmlns:p14="http://schemas.microsoft.com/office/powerpoint/2010/main" val="951431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Studio &amp; GAISE: 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Powerful tool for classroom use</a:t>
            </a:r>
          </a:p>
          <a:p>
            <a:pPr lvl="1"/>
            <a:r>
              <a:rPr lang="en-US" dirty="0" smtClean="0"/>
              <a:t>Provides natural scaffolding</a:t>
            </a:r>
          </a:p>
          <a:p>
            <a:pPr lvl="2"/>
            <a:r>
              <a:rPr lang="en-US" dirty="0" smtClean="0"/>
              <a:t>Tasks are menu-driven &amp; code is generated</a:t>
            </a:r>
          </a:p>
          <a:p>
            <a:pPr lvl="2"/>
            <a:r>
              <a:rPr lang="en-US" dirty="0" smtClean="0"/>
              <a:t>As student comfort increases:</a:t>
            </a:r>
          </a:p>
          <a:p>
            <a:pPr lvl="3"/>
            <a:r>
              <a:rPr lang="en-US" dirty="0" smtClean="0"/>
              <a:t>Less teacher involvement in tasks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More focus on code</a:t>
            </a:r>
          </a:p>
          <a:p>
            <a:r>
              <a:rPr lang="en-US" dirty="0" smtClean="0"/>
              <a:t>Allows for quick access to graphics as necessary for all GAISE levels</a:t>
            </a:r>
          </a:p>
          <a:p>
            <a:r>
              <a:rPr lang="en-US" dirty="0" smtClean="0"/>
              <a:t>Industry-standard data management and analysis software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SAS Studio Basics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 bwMode="auto">
          <a:xfrm>
            <a:off x="457200" y="3657600"/>
            <a:ext cx="8229600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Navigation</a:t>
            </a:r>
          </a:p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Work Area</a:t>
            </a: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Visual Programmer?</a:t>
            </a:r>
          </a:p>
        </p:txBody>
      </p:sp>
      <p:pic>
        <p:nvPicPr>
          <p:cNvPr id="4" name="Picture 3" descr="Home_scre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0200"/>
            <a:ext cx="70866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28700" y="1905000"/>
            <a:ext cx="21717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905000"/>
            <a:ext cx="4876800" cy="1752600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05600" y="1066800"/>
            <a:ext cx="4572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 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Center for Missing and Exploited Children (NCMEC)</a:t>
            </a:r>
          </a:p>
          <a:p>
            <a:pPr lvl="1"/>
            <a:r>
              <a:rPr lang="en-US" dirty="0" smtClean="0"/>
              <a:t>March, 2017</a:t>
            </a:r>
          </a:p>
          <a:p>
            <a:r>
              <a:rPr lang="en-US" dirty="0" smtClean="0"/>
              <a:t>19 variables on 2818 cases</a:t>
            </a:r>
          </a:p>
          <a:p>
            <a:pPr lvl="1"/>
            <a:r>
              <a:rPr lang="en-US" dirty="0" smtClean="0"/>
              <a:t>Sex, Race, Hair Color, etc.</a:t>
            </a:r>
          </a:p>
          <a:p>
            <a:pPr lvl="1"/>
            <a:r>
              <a:rPr lang="en-US" dirty="0" smtClean="0"/>
              <a:t>Age, Height, Weight, etc.</a:t>
            </a:r>
          </a:p>
          <a:p>
            <a:pPr lvl="1"/>
            <a:r>
              <a:rPr lang="en-US" dirty="0" smtClean="0"/>
              <a:t>Date of Birth, Date Missing,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Goal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histogram of the population</a:t>
            </a:r>
          </a:p>
          <a:p>
            <a:r>
              <a:rPr lang="en-US" dirty="0" smtClean="0"/>
              <a:t>Take an SRS from the population</a:t>
            </a:r>
          </a:p>
          <a:p>
            <a:r>
              <a:rPr lang="en-US" dirty="0" smtClean="0"/>
              <a:t>Calculate a sample statistic</a:t>
            </a:r>
          </a:p>
          <a:p>
            <a:pPr lvl="1"/>
            <a:r>
              <a:rPr lang="en-US" dirty="0" smtClean="0"/>
              <a:t>Mean AGE</a:t>
            </a:r>
          </a:p>
          <a:p>
            <a:r>
              <a:rPr lang="en-US" dirty="0" smtClean="0"/>
              <a:t>Generate a sampling distribution</a:t>
            </a:r>
          </a:p>
          <a:p>
            <a:r>
              <a:rPr lang="en-US" dirty="0" smtClean="0"/>
              <a:t>Create a histogram of the sampling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7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Accessing Data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2" y="1600200"/>
            <a:ext cx="7367036" cy="4525963"/>
          </a:xfrm>
        </p:spPr>
      </p:pic>
      <p:sp>
        <p:nvSpPr>
          <p:cNvPr id="5" name="Oval 4"/>
          <p:cNvSpPr/>
          <p:nvPr/>
        </p:nvSpPr>
        <p:spPr>
          <a:xfrm>
            <a:off x="1014984" y="3035808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4290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2667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Point-and-click</a:t>
            </a:r>
          </a:p>
          <a:p>
            <a:pPr lvl="1"/>
            <a:r>
              <a:rPr lang="en-US" dirty="0" smtClean="0"/>
              <a:t>Menu-driven interface</a:t>
            </a:r>
          </a:p>
          <a:p>
            <a:pPr lvl="1"/>
            <a:r>
              <a:rPr lang="en-US" dirty="0" smtClean="0"/>
              <a:t>Generate code</a:t>
            </a:r>
          </a:p>
          <a:p>
            <a:pPr lvl="1"/>
            <a:r>
              <a:rPr lang="en-US" dirty="0" smtClean="0"/>
              <a:t>SAS- or User-created</a:t>
            </a:r>
          </a:p>
          <a:p>
            <a:r>
              <a:rPr lang="en-US" dirty="0" smtClean="0"/>
              <a:t>Tasks split into categories</a:t>
            </a:r>
          </a:p>
          <a:p>
            <a:pPr lvl="1"/>
            <a:r>
              <a:rPr lang="en-US" dirty="0" smtClean="0"/>
              <a:t>Data, Graph, Statistics,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6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lt;Paper Number&amp;gt; &amp;lt;Paper Title&amp;gt;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lide Title&amp;quot;&quot;/&gt;&lt;property id=&quot;20307&quot; value=&quot;257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ESUG2015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SUG2015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808</Words>
  <Application>Microsoft Office PowerPoint</Application>
  <PresentationFormat>On-screen Show (4:3)</PresentationFormat>
  <Paragraphs>233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SAS Monospace</vt:lpstr>
      <vt:lpstr>Wingdings</vt:lpstr>
      <vt:lpstr>SESUG2015_title</vt:lpstr>
      <vt:lpstr>SESUG2015_slide</vt:lpstr>
      <vt:lpstr>HOW-113 Exploring Sampling Distributions with SAS Studio: An Activity for Statistics Educators</vt:lpstr>
      <vt:lpstr>Agenda</vt:lpstr>
      <vt:lpstr>Introduction</vt:lpstr>
      <vt:lpstr>Introduction: SAS Studio</vt:lpstr>
      <vt:lpstr>SAS Studio Basics</vt:lpstr>
      <vt:lpstr>Example Data</vt:lpstr>
      <vt:lpstr>Activity Goal</vt:lpstr>
      <vt:lpstr>Accessing Data</vt:lpstr>
      <vt:lpstr>Tasks</vt:lpstr>
      <vt:lpstr>Histogram Task Node</vt:lpstr>
      <vt:lpstr>Histogram Task Menu</vt:lpstr>
      <vt:lpstr>Histogram Available Tabs</vt:lpstr>
      <vt:lpstr>Histogram Info and Node</vt:lpstr>
      <vt:lpstr>Results Tab</vt:lpstr>
      <vt:lpstr>Next up: Sampling!</vt:lpstr>
      <vt:lpstr>Random Sample Node</vt:lpstr>
      <vt:lpstr>Random Sample Output</vt:lpstr>
      <vt:lpstr>Next Step: Investigate</vt:lpstr>
      <vt:lpstr>Histogram of Sample</vt:lpstr>
      <vt:lpstr>Calculating Statistics</vt:lpstr>
      <vt:lpstr>Summary Stats: Data Tab</vt:lpstr>
      <vt:lpstr>Summary Stats: Options</vt:lpstr>
      <vt:lpstr>Another Histogram Node</vt:lpstr>
      <vt:lpstr>Snippets</vt:lpstr>
      <vt:lpstr>Custom Snippet</vt:lpstr>
      <vt:lpstr>Accessing Task Code</vt:lpstr>
      <vt:lpstr>Adding the Snippet</vt:lpstr>
      <vt:lpstr>Results from the Snippet</vt:lpstr>
      <vt:lpstr>Final Process Flow</vt:lpstr>
      <vt:lpstr>Summarizing By Replicate</vt:lpstr>
      <vt:lpstr>Results by Replicate</vt:lpstr>
      <vt:lpstr>The Final Histogram</vt:lpstr>
      <vt:lpstr>Histogram of Sample</vt:lpstr>
      <vt:lpstr>Customizing the Code</vt:lpstr>
      <vt:lpstr>Process Flow  Code</vt:lpstr>
      <vt:lpstr>Suppressing Output</vt:lpstr>
      <vt:lpstr>Changing Sample Size</vt:lpstr>
      <vt:lpstr>More Changes</vt:lpstr>
      <vt:lpstr>Histogram with n=20</vt:lpstr>
      <vt:lpstr>SAS Studio &amp; GAISE: A 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Bowden Analytics</dc:creator>
  <cp:lastModifiedBy>Jonathan Duggins</cp:lastModifiedBy>
  <cp:revision>47</cp:revision>
  <dcterms:created xsi:type="dcterms:W3CDTF">2014-10-07T02:26:46Z</dcterms:created>
  <dcterms:modified xsi:type="dcterms:W3CDTF">2017-09-17T21:59:16Z</dcterms:modified>
</cp:coreProperties>
</file>