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57" r:id="rId3"/>
    <p:sldId id="258" r:id="rId4"/>
    <p:sldId id="260" r:id="rId5"/>
    <p:sldId id="261" r:id="rId6"/>
    <p:sldId id="262" r:id="rId7"/>
    <p:sldId id="265" r:id="rId8"/>
    <p:sldId id="263" r:id="rId9"/>
    <p:sldId id="266" r:id="rId10"/>
    <p:sldId id="267" r:id="rId11"/>
    <p:sldId id="269" r:id="rId12"/>
    <p:sldId id="270" r:id="rId13"/>
    <p:sldId id="271" r:id="rId14"/>
    <p:sldId id="272" r:id="rId15"/>
    <p:sldId id="275" r:id="rId16"/>
    <p:sldId id="276" r:id="rId17"/>
    <p:sldId id="264" r:id="rId18"/>
    <p:sldId id="277" r:id="rId19"/>
    <p:sldId id="278" r:id="rId20"/>
    <p:sldId id="279" r:id="rId21"/>
    <p:sldId id="281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>
        <p:scale>
          <a:sx n="100" d="100"/>
          <a:sy n="100" d="100"/>
        </p:scale>
        <p:origin x="772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A638B-6E6E-4DBD-89FD-ED1C4F30CFA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5770D-F335-4ACE-A41C-E036BE35C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9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24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53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42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0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9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46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67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3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65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671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77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3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76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68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7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29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1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29621-12FB-4EA1-A1A0-61F69048BB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3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A901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AA5D68-FF6A-49A5-A258-5E7CC2EC4AF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385A44-C40B-473E-8C28-5357B43FC049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9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9472C7-7EB6-451B-BB1D-8C237181DAD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171CF-9F8C-4093-8A5C-6B7CF6C566D9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22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5EE189-7238-4BAF-A865-C43B740B45E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7BAA05-2A9A-43BE-A9E7-186A696F92C9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197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36ED33B-A929-4966-9BFE-984466066E8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59649C-BDAE-4ED2-B36A-04ADCC96C96F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235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A5226C-3FE6-46F9-916C-3CFB27259AA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D11BD"/>
                </a:solidFill>
              </a:defRPr>
            </a:lvl1pPr>
            <a:lvl2pPr>
              <a:defRPr>
                <a:solidFill>
                  <a:srgbClr val="0D11BD"/>
                </a:solidFill>
              </a:defRPr>
            </a:lvl2pPr>
            <a:lvl3pPr>
              <a:defRPr>
                <a:solidFill>
                  <a:srgbClr val="0D11BD"/>
                </a:solidFill>
              </a:defRPr>
            </a:lvl3pPr>
            <a:lvl4pPr>
              <a:defRPr>
                <a:solidFill>
                  <a:srgbClr val="0D11BD"/>
                </a:solidFill>
              </a:defRPr>
            </a:lvl4pPr>
            <a:lvl5pPr>
              <a:defRPr>
                <a:solidFill>
                  <a:srgbClr val="0D11BD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058C56-2C57-48A1-8410-F0924DDCB4EA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90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1A210C-FB5E-411A-B412-8F924C42409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AC4F2A-82DE-46D6-BAEB-F9878592D177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26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5D5240-995C-4357-BBB4-8AA595D88E6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369344-5077-4425-878C-FCB42BD43FAD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40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991A9E6-68EC-4CD1-9FA4-549A2BC99B2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DD4B5C-2633-484C-82A0-3013B426CA6F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24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D131E1-7D2E-4830-9AC6-A524CE5866B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2CA950-82CC-49B1-BF90-5EEB3BB12C83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39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98E7CB7-313F-45A1-B329-908A1F7B7DD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C3F798-C931-4454-8C5F-0B00C7D15C40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346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A20E86-691B-4C32-B42A-184358DD73F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C814F3-BF3B-4D5C-9A79-E67C11196715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82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F0F11C-39BB-4818-8790-305969C72F3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4C9B50-19BF-4AB4-AFD3-42316C8E8CF3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79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3AF15F-C6DE-4458-A56E-1A9F0E2A3B8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FDAEDD-1BF2-4611-A099-7D42A931F720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99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A4BBAA-580B-4AAD-AE4A-255999B46C1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D405DA-152B-48D3-B584-78A16C7DBA54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6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631B8B-AADD-4D3F-AA5C-C881C1DBF04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A05BC7-CE32-4652-98FE-F18CF1BEF5F7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3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D875F1D-F58E-49CB-80BE-0D7BE83EAB7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709553-240B-40C9-8A26-DF1D377D412D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3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631BBB8-1C71-427C-9DC2-25CE2DE2856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D53C5F-1932-46A9-9F06-D522285B0A0F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2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3B7DE4-3576-4677-9597-6DFB1713226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20BD6D-DAC8-4774-80C5-7888CD39A234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72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499A80-7EA7-40C4-9E44-CC35C4B758C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A34C04-1750-4FBD-B7E8-8D5649EB1987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29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6BABA9-29DF-46B7-8F09-56EAA04B97F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F612731-FBD1-44D1-AFDA-B6567F1B9F09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21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FD3633-3EDC-4D3C-BF9E-60FD7DA04CB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EB9E05-69D5-4B55-9AAF-D8EAF29D1CBA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2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026CC1F-3724-4EB7-863C-DDFE4F604A4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1B472C-02F6-4C52-A103-DBC7090DBEEB}" type="slidenum">
              <a:rPr lang="en-US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11200" y="2209800"/>
            <a:ext cx="10972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XXXXXXXX:</a:t>
            </a:r>
            <a:br>
              <a:rPr lang="en-US" altLang="en-US" smtClean="0"/>
            </a:br>
            <a:r>
              <a:rPr lang="en-US" altLang="en-US" smtClean="0"/>
              <a:t>Your Paper Title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1"/>
            <a:ext cx="114808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3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 kern="1200">
          <a:solidFill>
            <a:srgbClr val="0D11B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0D11BD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B3C7EB"/>
            </a:gs>
            <a:gs pos="5000">
              <a:srgbClr val="C2D1ED"/>
            </a:gs>
            <a:gs pos="24001">
              <a:srgbClr val="FFFFFF"/>
            </a:gs>
            <a:gs pos="48000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11480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54864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0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ple.com/?page=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example.com/2012/5" TargetMode="External"/><Relationship Id="rId5" Type="http://schemas.openxmlformats.org/officeDocument/2006/relationships/hyperlink" Target="http://www.example/com/page2" TargetMode="External"/><Relationship Id="rId4" Type="http://schemas.openxmlformats.org/officeDocument/2006/relationships/hyperlink" Target="http://www.example.com/?Year=2012&amp;?Month=5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ctrTitle"/>
          </p:nvPr>
        </p:nvSpPr>
        <p:spPr>
          <a:xfrm>
            <a:off x="321733" y="2362201"/>
            <a:ext cx="11455400" cy="1470025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chemeClr val="tx2"/>
                </a:solidFill>
              </a:rPr>
              <a:t>SESUG 236-2018</a:t>
            </a:r>
            <a:br>
              <a:rPr lang="en-US" altLang="en-US" sz="4400" dirty="0" smtClean="0">
                <a:solidFill>
                  <a:schemeClr val="tx2"/>
                </a:solidFill>
              </a:rPr>
            </a:br>
            <a:r>
              <a:rPr lang="en-US" altLang="en-US" sz="4000" dirty="0" smtClean="0">
                <a:solidFill>
                  <a:schemeClr val="tx2"/>
                </a:solidFill>
              </a:rPr>
              <a:t>Web </a:t>
            </a:r>
            <a:r>
              <a:rPr lang="en-US" altLang="en-US" sz="4000" dirty="0">
                <a:solidFill>
                  <a:schemeClr val="tx2"/>
                </a:solidFill>
              </a:rPr>
              <a:t>Scraping in SAS: A Macro-Based </a:t>
            </a:r>
            <a:r>
              <a:rPr lang="en-US" altLang="en-US" sz="4000" dirty="0" smtClean="0">
                <a:solidFill>
                  <a:schemeClr val="tx2"/>
                </a:solidFill>
              </a:rPr>
              <a:t>Approach</a:t>
            </a:r>
            <a:endParaRPr lang="en-US" altLang="en-US" sz="4000" dirty="0">
              <a:solidFill>
                <a:schemeClr val="tx2"/>
              </a:solidFill>
            </a:endParaRPr>
          </a:p>
        </p:txBody>
      </p:sp>
      <p:sp>
        <p:nvSpPr>
          <p:cNvPr id="25603" name="Subtitle 4"/>
          <p:cNvSpPr>
            <a:spLocks noGrp="1"/>
          </p:cNvSpPr>
          <p:nvPr>
            <p:ph type="subTitle" idx="1"/>
          </p:nvPr>
        </p:nvSpPr>
        <p:spPr bwMode="auto">
          <a:xfrm>
            <a:off x="2396067" y="4495800"/>
            <a:ext cx="7332133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dirty="0">
                <a:solidFill>
                  <a:schemeClr val="accent1"/>
                </a:solidFill>
              </a:rPr>
              <a:t>Jonathan W. </a:t>
            </a:r>
            <a:r>
              <a:rPr lang="en-US" altLang="en-US" sz="3600" dirty="0" err="1">
                <a:solidFill>
                  <a:schemeClr val="accent1"/>
                </a:solidFill>
              </a:rPr>
              <a:t>Duggins</a:t>
            </a:r>
            <a:r>
              <a:rPr lang="en-US" altLang="en-US" sz="3600" dirty="0">
                <a:solidFill>
                  <a:schemeClr val="accent1"/>
                </a:solidFill>
              </a:rPr>
              <a:t>; James Blum</a:t>
            </a:r>
          </a:p>
          <a:p>
            <a:pPr eaLnBrk="1" hangingPunct="1"/>
            <a:r>
              <a:rPr lang="en-US" altLang="en-US" sz="3600" dirty="0">
                <a:solidFill>
                  <a:schemeClr val="accent1"/>
                </a:solidFill>
              </a:rPr>
              <a:t>NC State University; UNC Wilmington</a:t>
            </a:r>
          </a:p>
        </p:txBody>
      </p:sp>
    </p:spTree>
    <p:extLst>
      <p:ext uri="{BB962C8B-B14F-4D97-AF65-F5344CB8AC3E}">
        <p14:creationId xmlns:p14="http://schemas.microsoft.com/office/powerpoint/2010/main" val="8806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Single-Page: Parsing Source Code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="/2050/" title="2018-9-24"&gt;6/6 Time&lt;/a&gt;&lt;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 lvl="1" eaLnBrk="1" hangingPunct="1"/>
            <a:endParaRPr lang="en-US" altLang="en-US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153904"/>
            <a:ext cx="1161626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DATA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work.xkcdArchive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DROP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line);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INFILE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source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LENGTH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recLen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LRECL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32767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INPUT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line </a:t>
            </a:r>
            <a:r>
              <a:rPr lang="en-US" sz="2200" b="0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$VARYING32767.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recLen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endParaRPr lang="en-US" sz="22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endParaRPr lang="en-US" sz="22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endParaRPr lang="en-US" sz="22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2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355600" y="2500286"/>
            <a:ext cx="9795936" cy="2854494"/>
            <a:chOff x="126160" y="5617683"/>
            <a:chExt cx="7982348" cy="2854494"/>
          </a:xfrm>
        </p:grpSpPr>
        <p:sp>
          <p:nvSpPr>
            <p:cNvPr id="6" name="TextBox 5"/>
            <p:cNvSpPr txBox="1"/>
            <p:nvPr/>
          </p:nvSpPr>
          <p:spPr>
            <a:xfrm>
              <a:off x="2492577" y="7518070"/>
              <a:ext cx="5615931" cy="9541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Read in source code from temporary </a:t>
              </a:r>
              <a:r>
                <a:rPr lang="en-US" sz="2800" b="1" i="1" dirty="0" err="1" smtClean="0">
                  <a:solidFill>
                    <a:schemeClr val="bg1"/>
                  </a:solidFill>
                </a:rPr>
                <a:t>fileref</a:t>
              </a:r>
              <a:endParaRPr lang="en-US" sz="2800" b="1" i="1" dirty="0" smtClean="0">
                <a:solidFill>
                  <a:schemeClr val="bg1"/>
                </a:solidFill>
              </a:endParaRPr>
            </a:p>
            <a:p>
              <a:r>
                <a:rPr lang="en-US" sz="2800" b="1" dirty="0" smtClean="0">
                  <a:solidFill>
                    <a:schemeClr val="bg1"/>
                  </a:solidFill>
                </a:rPr>
                <a:t>LENGTH= required for $VARYING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informat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6160" y="5617683"/>
              <a:ext cx="6195460" cy="818648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Elbow Connector 7"/>
            <p:cNvCxnSpPr>
              <a:stCxn id="6" idx="3"/>
              <a:endCxn id="7" idx="3"/>
            </p:cNvCxnSpPr>
            <p:nvPr/>
          </p:nvCxnSpPr>
          <p:spPr>
            <a:xfrm flipH="1" flipV="1">
              <a:off x="6321620" y="6027007"/>
              <a:ext cx="1786888" cy="1968117"/>
            </a:xfrm>
            <a:prstGeom prst="bentConnector3">
              <a:avLst>
                <a:gd name="adj1" fmla="val -10425"/>
              </a:avLst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0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Single-Page: Parsing Source Code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="/2050/" title="2018-9-24"&gt;6/6 Time&lt;/a&gt;&lt;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 lvl="1" eaLnBrk="1" hangingPunct="1"/>
            <a:endParaRPr lang="en-US" altLang="en-US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153904"/>
            <a:ext cx="1161626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DATA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work.xkcdArchive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DROP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line);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INFILE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source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LENGTH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recLen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LRECL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32767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INPUT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line </a:t>
            </a:r>
            <a:r>
              <a:rPr lang="en-US" sz="2200" b="0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$VARYING32767.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recLen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FORMAT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num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4. date </a:t>
            </a:r>
            <a:r>
              <a:rPr lang="en-US" sz="2200" b="0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DATE9.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LENGTH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title $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50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endParaRPr lang="en-US" sz="22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endParaRPr lang="en-US" sz="22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endParaRPr lang="en-US" sz="22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2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355601" y="2992208"/>
            <a:ext cx="11125198" cy="1815882"/>
            <a:chOff x="126161" y="5415339"/>
            <a:chExt cx="9065515" cy="1815882"/>
          </a:xfrm>
        </p:grpSpPr>
        <p:sp>
          <p:nvSpPr>
            <p:cNvPr id="6" name="TextBox 5"/>
            <p:cNvSpPr txBox="1"/>
            <p:nvPr/>
          </p:nvSpPr>
          <p:spPr>
            <a:xfrm>
              <a:off x="5866274" y="5415339"/>
              <a:ext cx="3325402" cy="181588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Data I’m parsing includes: Comic number, </a:t>
              </a:r>
              <a:br>
                <a:rPr lang="en-US" sz="2800" b="1" dirty="0" smtClean="0">
                  <a:solidFill>
                    <a:schemeClr val="bg1"/>
                  </a:solidFill>
                </a:rPr>
              </a:br>
              <a:r>
                <a:rPr lang="en-US" sz="2800" b="1" dirty="0" smtClean="0">
                  <a:solidFill>
                    <a:schemeClr val="bg1"/>
                  </a:solidFill>
                </a:rPr>
                <a:t>Date published, and </a:t>
              </a:r>
              <a:br>
                <a:rPr lang="en-US" sz="2800" b="1" dirty="0" smtClean="0">
                  <a:solidFill>
                    <a:schemeClr val="bg1"/>
                  </a:solidFill>
                </a:rPr>
              </a:br>
              <a:r>
                <a:rPr lang="en-US" sz="2800" b="1" dirty="0" smtClean="0">
                  <a:solidFill>
                    <a:schemeClr val="bg1"/>
                  </a:solidFill>
                </a:rPr>
                <a:t>Comic Title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6161" y="5617683"/>
              <a:ext cx="4877716" cy="733982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Elbow Connector 7"/>
            <p:cNvCxnSpPr>
              <a:stCxn id="6" idx="1"/>
              <a:endCxn id="7" idx="3"/>
            </p:cNvCxnSpPr>
            <p:nvPr/>
          </p:nvCxnSpPr>
          <p:spPr>
            <a:xfrm rot="10800000">
              <a:off x="5003877" y="5984674"/>
              <a:ext cx="862397" cy="338606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Single-Page: Parsing Source Code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="/2050/" title="2018-9-24"&gt;6/6 Time&lt;/a&gt;&lt;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 lvl="1" eaLnBrk="1" hangingPunct="1"/>
            <a:endParaRPr lang="en-US" altLang="en-US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153904"/>
            <a:ext cx="1161626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DATA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work.xkcdArchive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DROP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line);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INFILE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source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LENGTH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recLen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LRECL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32767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INPUT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line </a:t>
            </a:r>
            <a:r>
              <a:rPr lang="en-US" sz="2200" b="0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$VARYING32767.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recLen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FORMAT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num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4. date </a:t>
            </a:r>
            <a:r>
              <a:rPr lang="en-US" sz="2200" b="0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DATE9.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LENGTH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title $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50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IF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FIND(line, </a:t>
            </a:r>
            <a:r>
              <a:rPr lang="en-US" sz="22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'&lt;a </a:t>
            </a:r>
            <a:r>
              <a:rPr lang="en-US" sz="2200" b="0" i="0" u="none" strike="noStrike" baseline="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href</a:t>
            </a:r>
            <a:r>
              <a:rPr lang="en-US" sz="22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='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GT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0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AND FIND(line, </a:t>
            </a:r>
            <a:r>
              <a:rPr lang="en-US" sz="22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'title='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GT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0 </a:t>
            </a:r>
          </a:p>
          <a:p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</a:t>
            </a:r>
            <a:endParaRPr lang="en-US" sz="22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</a:t>
            </a:r>
            <a:endParaRPr lang="en-US" sz="22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</a:t>
            </a:r>
            <a:endParaRPr lang="en-US" sz="22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2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423333" y="3871886"/>
            <a:ext cx="10134600" cy="2012089"/>
            <a:chOff x="126160" y="5617683"/>
            <a:chExt cx="8258313" cy="2012089"/>
          </a:xfrm>
        </p:grpSpPr>
        <p:sp>
          <p:nvSpPr>
            <p:cNvPr id="6" name="TextBox 5"/>
            <p:cNvSpPr txBox="1"/>
            <p:nvPr/>
          </p:nvSpPr>
          <p:spPr>
            <a:xfrm>
              <a:off x="1195533" y="6675665"/>
              <a:ext cx="6257552" cy="9541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Identify lines like those shown above:</a:t>
              </a:r>
            </a:p>
            <a:p>
              <a:r>
                <a:rPr lang="en-US" sz="2800" b="1" dirty="0" smtClean="0">
                  <a:solidFill>
                    <a:schemeClr val="bg1"/>
                  </a:solidFill>
                </a:rPr>
                <a:t>Anchor tags with HREF= and TITLE= sufficient here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6160" y="5617683"/>
              <a:ext cx="8258313" cy="386848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Elbow Connector 7"/>
            <p:cNvCxnSpPr>
              <a:stCxn id="6" idx="3"/>
              <a:endCxn id="7" idx="3"/>
            </p:cNvCxnSpPr>
            <p:nvPr/>
          </p:nvCxnSpPr>
          <p:spPr>
            <a:xfrm flipV="1">
              <a:off x="7453085" y="5811107"/>
              <a:ext cx="931388" cy="1341612"/>
            </a:xfrm>
            <a:prstGeom prst="bentConnector3">
              <a:avLst>
                <a:gd name="adj1" fmla="val 120000"/>
              </a:avLst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359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Single-Page: Parsing Source Code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="/2050/" title="2018-9-24"&gt;6/6 Time&lt;/a&gt;&lt;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pPr lvl="1" eaLnBrk="1" hangingPunct="1"/>
            <a:endParaRPr lang="en-US" altLang="en-US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153904"/>
            <a:ext cx="1161626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DATA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work.xkcdArchive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DROP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line);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INFILE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source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LENGTH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recLen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LRECL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32767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INPUT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line </a:t>
            </a:r>
            <a:r>
              <a:rPr lang="en-US" sz="2200" b="0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$VARYING32767.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recLen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FORMAT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num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4. date </a:t>
            </a:r>
            <a:r>
              <a:rPr lang="en-US" sz="2200" b="0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DATE9.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LENGTH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title $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50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IF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FIND(line, </a:t>
            </a:r>
            <a:r>
              <a:rPr lang="en-US" sz="22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'&lt;a </a:t>
            </a:r>
            <a:r>
              <a:rPr lang="en-US" sz="2200" b="0" i="0" u="none" strike="noStrike" baseline="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href</a:t>
            </a:r>
            <a:r>
              <a:rPr lang="en-US" sz="22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='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GT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0 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AND FIND(line, </a:t>
            </a:r>
            <a:r>
              <a:rPr lang="en-US" sz="22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'title='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GT 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0 </a:t>
            </a:r>
          </a:p>
          <a:p>
            <a:r>
              <a:rPr lang="en-US" sz="22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</a:t>
            </a:r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THEN  DO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2200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num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INPUT(scan(strip(line),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22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'/'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4.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date = INPUT(scan(strip(line),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22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'"'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),</a:t>
            </a:r>
            <a:r>
              <a:rPr lang="en-US" sz="2200" b="0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YYMMDD10.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title = SCAN(strip(line),</a:t>
            </a:r>
            <a:r>
              <a:rPr lang="en-US" sz="2200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22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'&lt;&gt;'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OUTPUT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END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2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22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46666" y="2289475"/>
            <a:ext cx="10828868" cy="3908125"/>
            <a:chOff x="126160" y="3705072"/>
            <a:chExt cx="8824046" cy="3908125"/>
          </a:xfrm>
        </p:grpSpPr>
        <p:sp>
          <p:nvSpPr>
            <p:cNvPr id="6" name="TextBox 5"/>
            <p:cNvSpPr txBox="1"/>
            <p:nvPr/>
          </p:nvSpPr>
          <p:spPr>
            <a:xfrm>
              <a:off x="7322000" y="3705072"/>
              <a:ext cx="1628206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Extract data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6160" y="5617682"/>
              <a:ext cx="7113049" cy="1995515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Elbow Connector 7"/>
            <p:cNvCxnSpPr>
              <a:stCxn id="6" idx="2"/>
              <a:endCxn id="7" idx="3"/>
            </p:cNvCxnSpPr>
            <p:nvPr/>
          </p:nvCxnSpPr>
          <p:spPr>
            <a:xfrm rot="5400000">
              <a:off x="6494082" y="4973419"/>
              <a:ext cx="2387148" cy="896894"/>
            </a:xfrm>
            <a:prstGeom prst="bentConnector2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54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Single-Page: Results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 eaLnBrk="1" hangingPunct="1">
              <a:buNone/>
            </a:pPr>
            <a:endParaRPr lang="en-US" altLang="en-US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033" y="2144710"/>
            <a:ext cx="8271934" cy="256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Multi-Page Scraping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Necessitated by large and/or changing data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Must determine how pages are defined</a:t>
            </a:r>
            <a:r>
              <a:rPr lang="en-US" altLang="en-US" b="1" dirty="0" smtClean="0">
                <a:solidFill>
                  <a:schemeClr val="tx2"/>
                </a:solidFill>
              </a:rPr>
              <a:t> 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tx2"/>
                </a:solidFill>
              </a:rPr>
              <a:t>Including URL Parameters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tx2"/>
                </a:solidFill>
                <a:hlinkClick r:id="rId3"/>
              </a:rPr>
              <a:t>www.example.com/?page=2</a:t>
            </a:r>
            <a:r>
              <a:rPr lang="en-US" altLang="en-US" b="1" dirty="0" smtClean="0">
                <a:solidFill>
                  <a:schemeClr val="tx2"/>
                </a:solidFill>
              </a:rPr>
              <a:t> or </a:t>
            </a:r>
            <a:r>
              <a:rPr lang="en-US" altLang="en-US" b="1" dirty="0" smtClean="0">
                <a:solidFill>
                  <a:schemeClr val="tx2"/>
                </a:solidFill>
                <a:hlinkClick r:id="rId4"/>
              </a:rPr>
              <a:t>www.example.com/?Year=2012&amp;?Month=5</a:t>
            </a:r>
            <a:endParaRPr lang="en-US" altLang="en-US" b="1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en-US" altLang="en-US" b="1" dirty="0" smtClean="0">
                <a:solidFill>
                  <a:schemeClr val="tx2"/>
                </a:solidFill>
              </a:rPr>
              <a:t>Updating Web Server Path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tx2"/>
                </a:solidFill>
                <a:hlinkClick r:id="rId5"/>
              </a:rPr>
              <a:t>www.example.com/page2</a:t>
            </a:r>
            <a:r>
              <a:rPr lang="en-US" altLang="en-US" b="1" dirty="0" smtClean="0">
                <a:solidFill>
                  <a:schemeClr val="tx2"/>
                </a:solidFill>
              </a:rPr>
              <a:t> or </a:t>
            </a:r>
            <a:r>
              <a:rPr lang="en-US" altLang="en-US" b="1" dirty="0" smtClean="0">
                <a:solidFill>
                  <a:schemeClr val="tx2"/>
                </a:solidFill>
                <a:hlinkClick r:id="rId6"/>
              </a:rPr>
              <a:t>www.example.com/2012/5</a:t>
            </a:r>
            <a:endParaRPr lang="en-US" altLang="en-US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Macro for looping</a:t>
            </a:r>
          </a:p>
          <a:p>
            <a:pPr lvl="2" eaLnBrk="1" hangingPunct="1"/>
            <a:endParaRPr lang="en-US" altLang="en-US" b="1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8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 dirty="0" smtClean="0"/>
              <a:t>Multi-Page Scraping: Macro Variables</a:t>
            </a:r>
            <a:endParaRPr lang="en-US" altLang="en-US" sz="43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xkcd.com uses web server path based on comic number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2368888"/>
            <a:ext cx="647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PROC SQL 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NOPRINT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SELECT DISTINCT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num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 count(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DISTINCT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num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</a:p>
          <a:p>
            <a:r>
              <a:rPr lang="en-US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INTO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indexList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separated </a:t>
            </a:r>
            <a:r>
              <a:rPr lang="en-US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BY </a:t>
            </a:r>
            <a:r>
              <a:rPr lang="en-US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 '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 :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indexCount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FROM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work.xkcdArchive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; </a:t>
            </a:r>
          </a:p>
          <a:p>
            <a:r>
              <a:rPr lang="en-US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QUIT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78935" y="2289475"/>
            <a:ext cx="10896599" cy="954107"/>
            <a:chOff x="70969" y="3705072"/>
            <a:chExt cx="8879237" cy="954107"/>
          </a:xfrm>
        </p:grpSpPr>
        <p:sp>
          <p:nvSpPr>
            <p:cNvPr id="6" name="TextBox 5"/>
            <p:cNvSpPr txBox="1"/>
            <p:nvPr/>
          </p:nvSpPr>
          <p:spPr>
            <a:xfrm>
              <a:off x="5811081" y="3705072"/>
              <a:ext cx="3139125" cy="9541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Get list and count of comic numbers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0969" y="4080982"/>
              <a:ext cx="4513785" cy="300065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Elbow Connector 7"/>
            <p:cNvCxnSpPr>
              <a:stCxn id="6" idx="1"/>
              <a:endCxn id="7" idx="3"/>
            </p:cNvCxnSpPr>
            <p:nvPr/>
          </p:nvCxnSpPr>
          <p:spPr>
            <a:xfrm rot="10800000" flipV="1">
              <a:off x="4584754" y="4182125"/>
              <a:ext cx="1226327" cy="48889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78935" y="2963835"/>
            <a:ext cx="10850032" cy="1187907"/>
            <a:chOff x="70969" y="4080982"/>
            <a:chExt cx="8841291" cy="1187907"/>
          </a:xfrm>
        </p:grpSpPr>
        <p:sp>
          <p:nvSpPr>
            <p:cNvPr id="15" name="TextBox 14"/>
            <p:cNvSpPr txBox="1"/>
            <p:nvPr/>
          </p:nvSpPr>
          <p:spPr>
            <a:xfrm>
              <a:off x="5773135" y="4745669"/>
              <a:ext cx="3139125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Save as macro variables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969" y="4080982"/>
              <a:ext cx="5098489" cy="300065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Elbow Connector 16"/>
            <p:cNvCxnSpPr>
              <a:stCxn id="15" idx="1"/>
              <a:endCxn id="16" idx="3"/>
            </p:cNvCxnSpPr>
            <p:nvPr/>
          </p:nvCxnSpPr>
          <p:spPr>
            <a:xfrm rot="10800000">
              <a:off x="5169458" y="4231015"/>
              <a:ext cx="603677" cy="77626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778935" y="3261947"/>
            <a:ext cx="9243484" cy="1898424"/>
            <a:chOff x="70969" y="4080982"/>
            <a:chExt cx="7532173" cy="1898424"/>
          </a:xfrm>
        </p:grpSpPr>
        <p:sp>
          <p:nvSpPr>
            <p:cNvPr id="25" name="TextBox 24"/>
            <p:cNvSpPr txBox="1"/>
            <p:nvPr/>
          </p:nvSpPr>
          <p:spPr>
            <a:xfrm>
              <a:off x="3627492" y="5456186"/>
              <a:ext cx="3975650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Previously scraped single page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0969" y="4080982"/>
              <a:ext cx="2459554" cy="300065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Elbow Connector 26"/>
            <p:cNvCxnSpPr>
              <a:stCxn id="25" idx="1"/>
              <a:endCxn id="26" idx="3"/>
            </p:cNvCxnSpPr>
            <p:nvPr/>
          </p:nvCxnSpPr>
          <p:spPr>
            <a:xfrm rot="10800000">
              <a:off x="2530524" y="4231016"/>
              <a:ext cx="1096969" cy="1486781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040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7800" y="1371600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%macro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Scrape(start=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 stop=&amp;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indexCount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 out=, append=, sleep=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5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%if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</a:t>
            </a:r>
            <a:r>
              <a:rPr lang="en-US" sz="1400" b="0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sysfunc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(compress(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</a:t>
            </a:r>
            <a:r>
              <a:rPr lang="en-US" sz="1400" b="0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upcase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</a:t>
            </a:r>
            <a:r>
              <a:rPr lang="en-US" sz="1400" b="0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substr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(&amp;append,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)))) = N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%then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%do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proc datasets library = work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nolist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delete all;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run;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quit;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%end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%else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%put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QC_ERROR: Append status must be Yes or No. &amp;=append;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%do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&amp;start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%to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&amp;stop;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%let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index = </a:t>
            </a:r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%scan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(&amp;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indexList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 &amp;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filename source temp;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proc http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url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"https://xkcd.com/&amp;index/"</a:t>
            </a:r>
            <a:endParaRPr lang="en-US" sz="1400" b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out=source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method=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"GET"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run;</a:t>
            </a:r>
          </a:p>
          <a:p>
            <a:endParaRPr lang="en-US" sz="1400" b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data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work.xkcdRawTemp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infile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source length=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len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lrecl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32767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input line </a:t>
            </a:r>
            <a:r>
              <a:rPr lang="en-US" sz="1400" b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$varying32767.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len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LineNum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_n_;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run;</a:t>
            </a:r>
          </a:p>
        </p:txBody>
      </p:sp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 dirty="0" smtClean="0"/>
              <a:t>Multi-Page Scraping: Macro Setup</a:t>
            </a:r>
            <a:endParaRPr lang="en-US" altLang="en-US" sz="43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77800" y="1807797"/>
            <a:ext cx="11815234" cy="1525953"/>
            <a:chOff x="70969" y="4080982"/>
            <a:chExt cx="9627797" cy="1525953"/>
          </a:xfrm>
        </p:grpSpPr>
        <p:sp>
          <p:nvSpPr>
            <p:cNvPr id="20" name="TextBox 19"/>
            <p:cNvSpPr txBox="1"/>
            <p:nvPr/>
          </p:nvSpPr>
          <p:spPr>
            <a:xfrm>
              <a:off x="7879108" y="4297575"/>
              <a:ext cx="1819658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Appending?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0969" y="4080982"/>
              <a:ext cx="6307569" cy="1525953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Elbow Connector 21"/>
            <p:cNvCxnSpPr>
              <a:stCxn id="20" idx="1"/>
              <a:endCxn id="21" idx="3"/>
            </p:cNvCxnSpPr>
            <p:nvPr/>
          </p:nvCxnSpPr>
          <p:spPr>
            <a:xfrm rot="10800000" flipV="1">
              <a:off x="6378539" y="4559185"/>
              <a:ext cx="1500569" cy="28477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77800" y="3943349"/>
            <a:ext cx="7740650" cy="2635251"/>
            <a:chOff x="70969" y="4238599"/>
            <a:chExt cx="6307569" cy="2635251"/>
          </a:xfrm>
        </p:grpSpPr>
        <p:sp>
          <p:nvSpPr>
            <p:cNvPr id="29" name="TextBox 28"/>
            <p:cNvSpPr txBox="1"/>
            <p:nvPr/>
          </p:nvSpPr>
          <p:spPr>
            <a:xfrm>
              <a:off x="4558880" y="5488855"/>
              <a:ext cx="1819658" cy="138499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Access source for a single page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969" y="4238599"/>
              <a:ext cx="6307569" cy="2635251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77799" y="3333748"/>
            <a:ext cx="7740651" cy="637589"/>
            <a:chOff x="70969" y="4080982"/>
            <a:chExt cx="6257127" cy="1596019"/>
          </a:xfrm>
        </p:grpSpPr>
        <p:sp>
          <p:nvSpPr>
            <p:cNvPr id="39" name="TextBox 38"/>
            <p:cNvSpPr txBox="1"/>
            <p:nvPr/>
          </p:nvSpPr>
          <p:spPr>
            <a:xfrm>
              <a:off x="4896835" y="4367272"/>
              <a:ext cx="1431261" cy="130972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Begin loop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69" y="4080982"/>
              <a:ext cx="6257127" cy="1525953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803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50" y="1054675"/>
            <a:ext cx="1185545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proc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sql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noprint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create table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work.xkcdParsedTemp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as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select &amp;index as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comicNum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400" b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a.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*, </a:t>
            </a:r>
            <a:r>
              <a:rPr lang="en-US" sz="1400" b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b.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*, </a:t>
            </a:r>
            <a:r>
              <a:rPr lang="en-US" sz="1400" b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c.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*, </a:t>
            </a:r>
            <a:r>
              <a:rPr lang="en-US" sz="1400" b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d.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*, </a:t>
            </a:r>
            <a:r>
              <a:rPr lang="en-US" sz="1400" b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e.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from (select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htmldecode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(scan(line,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'&lt;&gt;'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)) as title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from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work.xkcdRawTemp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where line contains 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'div id="</a:t>
            </a:r>
            <a:r>
              <a:rPr lang="en-US" sz="1400" b="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ctitle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"'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as a,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(select distinct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htmldecode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(scan(line,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4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'"'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)) as Hover,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htmldecode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(scan(line,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'"'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)) as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AltHover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from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work.xkcdRawTemp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where line contains 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'&lt;</a:t>
            </a:r>
            <a:r>
              <a:rPr lang="en-US" sz="1400" b="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img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src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='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and line contains 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'title'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as b,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(select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htmldecode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(strip(scan(line,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 &lt;'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))) as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PermLink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from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work.xkcdRawTemp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where line contains 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'Permanent link to this comic:'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as c,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(select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htmldecode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(strip(scan(line,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5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 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))) as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EmbedLink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from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work.xkcdRawTemp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where line contains 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'Image URL (for </a:t>
            </a:r>
            <a:r>
              <a:rPr lang="en-US" sz="1400" b="0" dirty="0" err="1" smtClean="0">
                <a:solidFill>
                  <a:srgbClr val="800080"/>
                </a:solidFill>
                <a:latin typeface="Courier New" panose="02070309020205020404" pitchFamily="49" charset="0"/>
              </a:rPr>
              <a:t>hotlinking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/embedding)'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as d,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(select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LineNum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htmldecode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(line) as test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from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work.xkcdrawTemp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where 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LineNum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(select min(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LineNum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from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work.xkcdRawTemp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where line contains 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'&lt;div id="transcript"'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and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LineNum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le (select min(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LineNum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from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work.xkcdRawTemp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where line contains 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'&lt;/div&gt;'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      and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LineNum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(select min(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LineNum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                      from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work.xkcdRawTemp</a:t>
            </a:r>
            <a:endParaRPr lang="en-US" sz="1400" b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                      where line contains </a:t>
            </a:r>
            <a:r>
              <a:rPr lang="en-US" sz="1400" b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'&lt;div id="transcript"'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)))) as e;</a:t>
            </a:r>
          </a:p>
          <a:p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quit;</a:t>
            </a:r>
          </a:p>
        </p:txBody>
      </p:sp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 dirty="0" smtClean="0"/>
              <a:t>Multi-Page Scraping: SQL</a:t>
            </a:r>
            <a:endParaRPr lang="en-US" altLang="en-US" sz="4300" dirty="0"/>
          </a:p>
        </p:txBody>
      </p:sp>
      <p:sp>
        <p:nvSpPr>
          <p:cNvPr id="5" name="TextBox 4"/>
          <p:cNvSpPr txBox="1"/>
          <p:nvPr/>
        </p:nvSpPr>
        <p:spPr>
          <a:xfrm>
            <a:off x="8293100" y="3329051"/>
            <a:ext cx="3543300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Subqueries and inline views used to build records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36650"/>
            <a:ext cx="1184275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data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work.xkcdClean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set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work.xkcdParsedTemp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if find(test,'[[')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0 then do;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startsq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find(test,'[[')+2;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test = strip(compress(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substr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test,startsq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),'[]'));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end;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if find(test,'{{')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0 or find(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upcase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(test), 'ALT TEXT')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0 then do;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startcu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find(test,'{{')+1;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test = strip(compress(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substr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test,startcu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),'{}'));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end;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if find(test,'&lt;div')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gt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0 then test = strip(scan(test,2,'&gt;'));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test = strip(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tranwrd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tranwrd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tranwrd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tranwrd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(test,']]',''),'}}',''),'&lt;/div&gt;',''),'&lt;/div',''));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run;</a:t>
            </a:r>
          </a:p>
          <a:p>
            <a:pPr lvl="1"/>
            <a:endParaRPr lang="en-US" sz="1100" b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proc append base =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work.all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data =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work.xkcdClean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run;</a:t>
            </a:r>
          </a:p>
          <a:p>
            <a:endParaRPr lang="en-US" sz="1100" b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data _null_;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call sleep(&amp;sleep,1);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run;</a:t>
            </a:r>
          </a:p>
          <a:p>
            <a:r>
              <a:rPr lang="en-US" sz="1400" b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%end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proc transpose data =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work.all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out =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work.&amp;out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(drop = _name_) prefix = Line;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by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comicnum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title hover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altHover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permLink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EmbedLink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id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linenum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var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test;</a:t>
            </a:r>
          </a:p>
          <a:p>
            <a:pPr lvl="1"/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run;</a:t>
            </a:r>
          </a:p>
          <a:p>
            <a:r>
              <a:rPr lang="en-U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%mend</a:t>
            </a:r>
            <a:r>
              <a:rPr lang="en-US" sz="1400" b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 dirty="0" smtClean="0"/>
              <a:t>Multi-Page Scraping: Data Cleaning</a:t>
            </a:r>
            <a:endParaRPr lang="en-US" altLang="en-US" sz="4300" dirty="0"/>
          </a:p>
        </p:txBody>
      </p:sp>
      <p:grpSp>
        <p:nvGrpSpPr>
          <p:cNvPr id="4" name="Group 3"/>
          <p:cNvGrpSpPr/>
          <p:nvPr/>
        </p:nvGrpSpPr>
        <p:grpSpPr>
          <a:xfrm>
            <a:off x="501652" y="1193800"/>
            <a:ext cx="10794998" cy="2806699"/>
            <a:chOff x="-154979" y="2012835"/>
            <a:chExt cx="6902623" cy="2806699"/>
          </a:xfrm>
        </p:grpSpPr>
        <p:sp>
          <p:nvSpPr>
            <p:cNvPr id="5" name="TextBox 4"/>
            <p:cNvSpPr txBox="1"/>
            <p:nvPr/>
          </p:nvSpPr>
          <p:spPr>
            <a:xfrm>
              <a:off x="4836571" y="2013227"/>
              <a:ext cx="1911073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Data cleaning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-154979" y="2012835"/>
              <a:ext cx="6897447" cy="2806699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1652" y="4084701"/>
            <a:ext cx="8464548" cy="1289275"/>
            <a:chOff x="-154979" y="2012835"/>
            <a:chExt cx="6897447" cy="2824720"/>
          </a:xfrm>
        </p:grpSpPr>
        <p:sp>
          <p:nvSpPr>
            <p:cNvPr id="13" name="TextBox 12"/>
            <p:cNvSpPr txBox="1"/>
            <p:nvPr/>
          </p:nvSpPr>
          <p:spPr>
            <a:xfrm>
              <a:off x="4470914" y="3691213"/>
              <a:ext cx="2271554" cy="11463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Append and wait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154979" y="2012835"/>
              <a:ext cx="6897447" cy="2806699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1652" y="5573347"/>
            <a:ext cx="8470900" cy="1056053"/>
            <a:chOff x="70969" y="4080982"/>
            <a:chExt cx="6747390" cy="1056053"/>
          </a:xfrm>
        </p:grpSpPr>
        <p:sp>
          <p:nvSpPr>
            <p:cNvPr id="19" name="TextBox 18"/>
            <p:cNvSpPr txBox="1"/>
            <p:nvPr/>
          </p:nvSpPr>
          <p:spPr>
            <a:xfrm>
              <a:off x="5852476" y="4613815"/>
              <a:ext cx="965883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Rotate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969" y="4080982"/>
              <a:ext cx="6747390" cy="1056053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325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1943100" y="457200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Presenter</a:t>
            </a:r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xfrm>
            <a:off x="2038350" y="2935307"/>
            <a:ext cx="8115300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[Insert your presenter bio here.]</a:t>
            </a:r>
            <a:endParaRPr lang="en-US" altLang="en-US" sz="1200" b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Example: </a:t>
            </a:r>
            <a:r>
              <a:rPr lang="en-US" sz="2800" dirty="0">
                <a:solidFill>
                  <a:schemeClr val="tx2"/>
                </a:solidFill>
              </a:rPr>
              <a:t>John Smith is a business analyst at ABC Company where he has been since 1993. John uses SAS® in his daily responsibilities of quality management. He has used SAS for more than 10 years.</a:t>
            </a:r>
          </a:p>
          <a:p>
            <a:pPr marL="0" indent="0" eaLnBrk="1" hangingPunct="1">
              <a:buNone/>
            </a:pPr>
            <a:endParaRPr lang="en-US" altLang="en-US" sz="24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1676401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17406D"/>
                </a:solidFill>
                <a:cs typeface="Arial" panose="020B0604020202020204" pitchFamily="34" charset="0"/>
              </a:rPr>
              <a:t>Name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7406D"/>
                </a:solidFill>
                <a:cs typeface="Arial" panose="020B0604020202020204" pitchFamily="34" charset="0"/>
              </a:rPr>
              <a:t>Title, Company</a:t>
            </a:r>
          </a:p>
        </p:txBody>
      </p:sp>
    </p:spTree>
    <p:extLst>
      <p:ext uri="{BB962C8B-B14F-4D97-AF65-F5344CB8AC3E}">
        <p14:creationId xmlns:p14="http://schemas.microsoft.com/office/powerpoint/2010/main" val="47994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Single-Page: Results</a:t>
            </a:r>
            <a:endParaRPr lang="en-US" alt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65" t="-1" b="42570"/>
          <a:stretch/>
        </p:blipFill>
        <p:spPr>
          <a:xfrm>
            <a:off x="19050" y="1606551"/>
            <a:ext cx="12147550" cy="386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Conclusion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Beware potential pitfalls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tx2"/>
                </a:solidFill>
              </a:rPr>
              <a:t>Inconsistent HTML code, website updates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tx2"/>
                </a:solidFill>
              </a:rPr>
              <a:t>Efficiency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DATA step vs SQL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Versatility of PROC HTTP</a:t>
            </a:r>
          </a:p>
          <a:p>
            <a:pPr eaLnBrk="1" hangingPunct="1"/>
            <a:endParaRPr lang="en-US" altLang="en-US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Agenda</a:t>
            </a:r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Introduction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Data Source</a:t>
            </a:r>
            <a:endParaRPr lang="en-US" altLang="en-US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Single-Page Scraping</a:t>
            </a:r>
            <a:endParaRPr lang="en-US" altLang="en-US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Multi-Page Scraping</a:t>
            </a:r>
            <a:endParaRPr lang="en-US" altLang="en-US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Conclusion</a:t>
            </a:r>
            <a:endParaRPr lang="en-US" altLang="en-US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Introduction</a:t>
            </a:r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Motivation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tx2"/>
                </a:solidFill>
              </a:rPr>
              <a:t>Common request from students and academic consulting clients</a:t>
            </a:r>
            <a:endParaRPr lang="en-US" altLang="en-US" b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Scenario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Popular web comic, xkcd.com, chosen as case study</a:t>
            </a:r>
          </a:p>
          <a:p>
            <a:pPr lvl="1" eaLnBrk="1" hangingPunct="1"/>
            <a:endParaRPr lang="en-US" altLang="en-US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eaLnBrk="1" hangingPunct="1"/>
            <a:endParaRPr lang="en-US" altLang="en-US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Data Source: Planning Ahead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Robots.tx</a:t>
            </a:r>
            <a:r>
              <a:rPr lang="en-US" altLang="en-US" b="1" dirty="0" smtClean="0">
                <a:solidFill>
                  <a:schemeClr val="tx2"/>
                </a:solidFill>
              </a:rPr>
              <a:t>t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Where is the data?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tx2"/>
                </a:solidFill>
              </a:rPr>
              <a:t>Stored directly in a file?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tx2"/>
                </a:solidFill>
              </a:rPr>
              <a:t>Embedded in HTML code on a single page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tx2"/>
                </a:solidFill>
              </a:rPr>
              <a:t>Embedded in HTML code across multiple pages</a:t>
            </a:r>
            <a:endParaRPr lang="en-US" altLang="en-US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3164"/>
          <a:stretch/>
        </p:blipFill>
        <p:spPr>
          <a:xfrm>
            <a:off x="207697" y="1371601"/>
            <a:ext cx="1957695" cy="5486400"/>
          </a:xfrm>
          <a:prstGeom prst="rect">
            <a:avLst/>
          </a:prstGeom>
        </p:spPr>
      </p:pic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Data Source: Direct File Access</a:t>
            </a:r>
            <a:endParaRPr lang="en-US" alt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1913467" y="2696683"/>
            <a:ext cx="102785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FILENAME 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era </a:t>
            </a:r>
            <a:r>
              <a:rPr lang="pt-BR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URL </a:t>
            </a:r>
            <a:r>
              <a:rPr lang="pt-BR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"https://www4.stat.ncsu.edu/~duggins/SESUG2018/ERA.txt"</a:t>
            </a:r>
            <a:r>
              <a:rPr lang="pt-BR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pt-BR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DATA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era; </a:t>
            </a:r>
          </a:p>
          <a:p>
            <a:r>
              <a:rPr lang="it-IT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INFILE </a:t>
            </a:r>
            <a:r>
              <a:rPr lang="it-IT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era </a:t>
            </a:r>
            <a:r>
              <a:rPr lang="it-IT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DSD FIRSTOBS </a:t>
            </a:r>
            <a:r>
              <a:rPr lang="it-IT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it-IT" b="1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r>
              <a:rPr lang="it-IT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INPUT </a:t>
            </a:r>
            <a:r>
              <a:rPr lang="en-US" b="0" i="0" u="none" strike="noStrike" baseline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MaskedLeague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: </a:t>
            </a:r>
            <a:r>
              <a:rPr lang="en-US" b="0" i="0" u="none" strike="noStrike" baseline="0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$1.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ERA; </a:t>
            </a:r>
          </a:p>
          <a:p>
            <a:r>
              <a:rPr lang="en-US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708400" y="1674736"/>
            <a:ext cx="4351867" cy="1354667"/>
            <a:chOff x="2988733" y="1701800"/>
            <a:chExt cx="4351867" cy="1354667"/>
          </a:xfrm>
        </p:grpSpPr>
        <p:sp>
          <p:nvSpPr>
            <p:cNvPr id="4" name="TextBox 3"/>
            <p:cNvSpPr txBox="1"/>
            <p:nvPr/>
          </p:nvSpPr>
          <p:spPr>
            <a:xfrm>
              <a:off x="4140200" y="1701800"/>
              <a:ext cx="3200400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Connect to website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988733" y="2696683"/>
              <a:ext cx="558800" cy="35978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Elbow Connector 6"/>
            <p:cNvCxnSpPr>
              <a:stCxn id="4" idx="1"/>
              <a:endCxn id="5" idx="0"/>
            </p:cNvCxnSpPr>
            <p:nvPr/>
          </p:nvCxnSpPr>
          <p:spPr>
            <a:xfrm rot="10800000" flipV="1">
              <a:off x="3268134" y="1963409"/>
              <a:ext cx="872067" cy="733273"/>
            </a:xfrm>
            <a:prstGeom prst="bentConnector2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943099" y="3242833"/>
            <a:ext cx="8724900" cy="2015936"/>
            <a:chOff x="2988732" y="2696683"/>
            <a:chExt cx="8724900" cy="2015936"/>
          </a:xfrm>
        </p:grpSpPr>
        <p:sp>
          <p:nvSpPr>
            <p:cNvPr id="12" name="TextBox 11"/>
            <p:cNvSpPr txBox="1"/>
            <p:nvPr/>
          </p:nvSpPr>
          <p:spPr>
            <a:xfrm>
              <a:off x="7035800" y="4189399"/>
              <a:ext cx="4677832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Read as with any other </a:t>
              </a:r>
              <a:r>
                <a:rPr lang="en-US" sz="2800" b="1" i="1" dirty="0" err="1" smtClean="0">
                  <a:solidFill>
                    <a:schemeClr val="bg1"/>
                  </a:solidFill>
                </a:rPr>
                <a:t>fileref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88732" y="2696683"/>
              <a:ext cx="4351867" cy="1208176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Elbow Connector 13"/>
            <p:cNvCxnSpPr>
              <a:stCxn id="12" idx="1"/>
              <a:endCxn id="13" idx="2"/>
            </p:cNvCxnSpPr>
            <p:nvPr/>
          </p:nvCxnSpPr>
          <p:spPr>
            <a:xfrm rot="10800000">
              <a:off x="5164666" y="3904859"/>
              <a:ext cx="1871134" cy="546150"/>
            </a:xfrm>
            <a:prstGeom prst="bentConnector2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169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Single-Page Scraping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Direct access not very common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Embedded HTML code </a:t>
            </a:r>
            <a:r>
              <a:rPr lang="en-US" alt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parsing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Access source code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Identify tags, line numbers, etc.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alt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Separate HTML code from data</a:t>
            </a:r>
          </a:p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Two main approaches: DATA step vs. SQL</a:t>
            </a:r>
          </a:p>
        </p:txBody>
      </p:sp>
    </p:spTree>
    <p:extLst>
      <p:ext uri="{BB962C8B-B14F-4D97-AF65-F5344CB8AC3E}">
        <p14:creationId xmlns:p14="http://schemas.microsoft.com/office/powerpoint/2010/main" val="4515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Single-Page: Access Source Code</a:t>
            </a:r>
            <a:endParaRPr lang="en-US" altLang="en-US" sz="4400" dirty="0"/>
          </a:p>
        </p:txBody>
      </p:sp>
      <p:sp>
        <p:nvSpPr>
          <p:cNvPr id="26627" name="Content Placeholder 6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tx2"/>
                </a:solidFill>
              </a:rPr>
              <a:t>PROC HTTP!</a:t>
            </a:r>
            <a:endParaRPr lang="en-US" altLang="en-US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9067" y="2551837"/>
            <a:ext cx="770466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FILENAME 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source </a:t>
            </a:r>
            <a:r>
              <a:rPr lang="en-US" sz="28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TEMP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endParaRPr lang="en-US" sz="2800" b="0" i="0" u="none" strike="noStrike" baseline="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28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PROC HTTP </a:t>
            </a:r>
            <a:endParaRPr lang="en-US" sz="2800" b="0" i="0" u="none" strike="noStrike" baseline="0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en-US" sz="28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URL 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8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"https://xkcd.com/archive/" </a:t>
            </a:r>
          </a:p>
          <a:p>
            <a:r>
              <a:rPr lang="en-US" sz="28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OUT 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source </a:t>
            </a:r>
          </a:p>
          <a:p>
            <a:r>
              <a:rPr lang="en-US" sz="2800" b="0" i="0" u="none" strike="noStrike" baseline="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METHOD 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sz="2800" b="0" i="0" u="none" strike="noStrike" baseline="0" dirty="0" smtClean="0">
                <a:solidFill>
                  <a:srgbClr val="800080"/>
                </a:solidFill>
                <a:latin typeface="Courier New" panose="02070309020205020404" pitchFamily="49" charset="0"/>
              </a:rPr>
              <a:t>"GET"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sz="2800" b="1" i="0" u="none" strike="noStrike" baseline="0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RUN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 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4419599" y="1396535"/>
            <a:ext cx="6772763" cy="1582068"/>
            <a:chOff x="3699932" y="1423599"/>
            <a:chExt cx="5518876" cy="1582068"/>
          </a:xfrm>
        </p:grpSpPr>
        <p:sp>
          <p:nvSpPr>
            <p:cNvPr id="6" name="TextBox 5"/>
            <p:cNvSpPr txBox="1"/>
            <p:nvPr/>
          </p:nvSpPr>
          <p:spPr>
            <a:xfrm>
              <a:off x="5631703" y="1423599"/>
              <a:ext cx="3587105" cy="9541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Temporarily store source code in logical memory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99932" y="2645883"/>
              <a:ext cx="931333" cy="35978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Elbow Connector 7"/>
            <p:cNvCxnSpPr>
              <a:stCxn id="6" idx="1"/>
              <a:endCxn id="7" idx="0"/>
            </p:cNvCxnSpPr>
            <p:nvPr/>
          </p:nvCxnSpPr>
          <p:spPr>
            <a:xfrm rot="10800000" flipV="1">
              <a:off x="4165599" y="1900653"/>
              <a:ext cx="1466104" cy="745230"/>
            </a:xfrm>
            <a:prstGeom prst="bentConnector2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490132" y="2897934"/>
            <a:ext cx="9702230" cy="1384995"/>
            <a:chOff x="1112740" y="1420619"/>
            <a:chExt cx="7905991" cy="1384995"/>
          </a:xfrm>
        </p:grpSpPr>
        <p:sp>
          <p:nvSpPr>
            <p:cNvPr id="14" name="TextBox 13"/>
            <p:cNvSpPr txBox="1"/>
            <p:nvPr/>
          </p:nvSpPr>
          <p:spPr>
            <a:xfrm>
              <a:off x="5818331" y="1420619"/>
              <a:ext cx="3200400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Web address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12740" y="2445830"/>
              <a:ext cx="5802207" cy="35978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Elbow Connector 15"/>
            <p:cNvCxnSpPr>
              <a:stCxn id="14" idx="1"/>
              <a:endCxn id="15" idx="0"/>
            </p:cNvCxnSpPr>
            <p:nvPr/>
          </p:nvCxnSpPr>
          <p:spPr>
            <a:xfrm rot="10800000" flipV="1">
              <a:off x="4013844" y="1682228"/>
              <a:ext cx="1804487" cy="763601"/>
            </a:xfrm>
            <a:prstGeom prst="bentConnector2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490133" y="4304037"/>
            <a:ext cx="8360545" cy="871502"/>
            <a:chOff x="1112741" y="2445830"/>
            <a:chExt cx="6812701" cy="871502"/>
          </a:xfrm>
        </p:grpSpPr>
        <p:sp>
          <p:nvSpPr>
            <p:cNvPr id="21" name="TextBox 20"/>
            <p:cNvSpPr txBox="1"/>
            <p:nvPr/>
          </p:nvSpPr>
          <p:spPr>
            <a:xfrm>
              <a:off x="6856535" y="2794112"/>
              <a:ext cx="1068907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i="1" dirty="0" err="1" smtClean="0">
                  <a:solidFill>
                    <a:schemeClr val="bg1"/>
                  </a:solidFill>
                </a:rPr>
                <a:t>Fileref</a:t>
              </a:r>
              <a:endParaRPr lang="en-US" sz="28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12741" y="2445830"/>
              <a:ext cx="2180141" cy="35978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Elbow Connector 22"/>
            <p:cNvCxnSpPr>
              <a:stCxn id="21" idx="1"/>
              <a:endCxn id="22" idx="3"/>
            </p:cNvCxnSpPr>
            <p:nvPr/>
          </p:nvCxnSpPr>
          <p:spPr>
            <a:xfrm rot="10800000">
              <a:off x="3292882" y="2625722"/>
              <a:ext cx="3563654" cy="4300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490132" y="4698562"/>
            <a:ext cx="6760633" cy="1427602"/>
            <a:chOff x="649616" y="1794287"/>
            <a:chExt cx="6760633" cy="1427602"/>
          </a:xfrm>
        </p:grpSpPr>
        <p:sp>
          <p:nvSpPr>
            <p:cNvPr id="30" name="TextBox 29"/>
            <p:cNvSpPr txBox="1"/>
            <p:nvPr/>
          </p:nvSpPr>
          <p:spPr>
            <a:xfrm>
              <a:off x="4209849" y="2698669"/>
              <a:ext cx="3200400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Request sent to URL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49616" y="1794287"/>
              <a:ext cx="3225801" cy="43073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Elbow Connector 31"/>
            <p:cNvCxnSpPr>
              <a:stCxn id="30" idx="1"/>
              <a:endCxn id="31" idx="2"/>
            </p:cNvCxnSpPr>
            <p:nvPr/>
          </p:nvCxnSpPr>
          <p:spPr>
            <a:xfrm rot="10800000">
              <a:off x="2262517" y="2225021"/>
              <a:ext cx="1947332" cy="735258"/>
            </a:xfrm>
            <a:prstGeom prst="bentConnector2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617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Single-Page: Identify Data</a:t>
            </a:r>
            <a:endParaRPr lang="en-US" altLang="en-US" sz="4400" dirty="0"/>
          </a:p>
        </p:txBody>
      </p:sp>
      <p:sp>
        <p:nvSpPr>
          <p:cNvPr id="11" name="Rectangle 10"/>
          <p:cNvSpPr/>
          <p:nvPr/>
        </p:nvSpPr>
        <p:spPr>
          <a:xfrm>
            <a:off x="33868" y="1473201"/>
            <a:ext cx="91016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&lt;link </a:t>
            </a:r>
            <a:r>
              <a:rPr lang="en-US" dirty="0" err="1" smtClean="0"/>
              <a:t>rel</a:t>
            </a:r>
            <a:r>
              <a:rPr lang="en-US" dirty="0" smtClean="0"/>
              <a:t>="stylesheet" type="text/</a:t>
            </a:r>
            <a:r>
              <a:rPr lang="en-US" dirty="0" err="1" smtClean="0"/>
              <a:t>css</a:t>
            </a:r>
            <a:r>
              <a:rPr lang="en-US" dirty="0" smtClean="0"/>
              <a:t>" </a:t>
            </a:r>
            <a:r>
              <a:rPr lang="en-US" dirty="0" err="1" smtClean="0"/>
              <a:t>href</a:t>
            </a:r>
            <a:r>
              <a:rPr lang="en-US" dirty="0" smtClean="0"/>
              <a:t>="/s/b0dcca.css" title="Default"/&gt;</a:t>
            </a:r>
          </a:p>
          <a:p>
            <a:r>
              <a:rPr lang="en-US" dirty="0" smtClean="0"/>
              <a:t>&lt;title&gt;</a:t>
            </a:r>
            <a:r>
              <a:rPr lang="en-US" dirty="0" err="1" smtClean="0"/>
              <a:t>xkcd</a:t>
            </a:r>
            <a:r>
              <a:rPr lang="en-US" dirty="0" smtClean="0"/>
              <a:t> - A </a:t>
            </a:r>
            <a:r>
              <a:rPr lang="en-US" dirty="0" err="1" smtClean="0"/>
              <a:t>webcomic</a:t>
            </a:r>
            <a:r>
              <a:rPr lang="en-US" dirty="0" smtClean="0"/>
              <a:t> of romance, sarcasm, math, and language - By Randall Munroe&lt;/title&gt;</a:t>
            </a:r>
          </a:p>
          <a:p>
            <a:r>
              <a:rPr lang="en-US" dirty="0" smtClean="0"/>
              <a:t>&lt;meta http-</a:t>
            </a:r>
            <a:r>
              <a:rPr lang="en-US" dirty="0" err="1" smtClean="0"/>
              <a:t>equiv</a:t>
            </a:r>
            <a:r>
              <a:rPr lang="en-US" dirty="0" smtClean="0"/>
              <a:t>="X-UA-Compatible" content="IE=edge"/&gt;</a:t>
            </a:r>
          </a:p>
          <a:p>
            <a:r>
              <a:rPr lang="en-US" dirty="0" smtClean="0"/>
              <a:t>&lt;link </a:t>
            </a:r>
            <a:r>
              <a:rPr lang="en-US" dirty="0" err="1" smtClean="0"/>
              <a:t>rel</a:t>
            </a:r>
            <a:r>
              <a:rPr lang="en-US" dirty="0" smtClean="0"/>
              <a:t>="shortcut icon" </a:t>
            </a:r>
            <a:r>
              <a:rPr lang="en-US" dirty="0" err="1" smtClean="0"/>
              <a:t>href</a:t>
            </a:r>
            <a:r>
              <a:rPr lang="en-US" dirty="0" smtClean="0"/>
              <a:t>="/s/919f27.ico" type="image/x-icon"/&gt;</a:t>
            </a:r>
          </a:p>
          <a:p>
            <a:r>
              <a:rPr lang="en-US" dirty="0" smtClean="0"/>
              <a:t>&lt;link </a:t>
            </a:r>
            <a:r>
              <a:rPr lang="en-US" dirty="0" err="1" smtClean="0"/>
              <a:t>rel</a:t>
            </a:r>
            <a:r>
              <a:rPr lang="en-US" dirty="0" smtClean="0"/>
              <a:t>="icon" </a:t>
            </a:r>
            <a:r>
              <a:rPr lang="en-US" dirty="0" err="1" smtClean="0"/>
              <a:t>href</a:t>
            </a:r>
            <a:r>
              <a:rPr lang="en-US" dirty="0" smtClean="0"/>
              <a:t>="/s/919f27.ico" type="image/x-icon"/&gt;</a:t>
            </a:r>
          </a:p>
          <a:p>
            <a:r>
              <a:rPr lang="en-US" dirty="0" smtClean="0"/>
              <a:t>&lt;link </a:t>
            </a:r>
            <a:r>
              <a:rPr lang="en-US" dirty="0" err="1" smtClean="0"/>
              <a:t>rel</a:t>
            </a:r>
            <a:r>
              <a:rPr lang="en-US" dirty="0" smtClean="0"/>
              <a:t>="alternate" type="application/</a:t>
            </a:r>
            <a:r>
              <a:rPr lang="en-US" dirty="0" err="1" smtClean="0"/>
              <a:t>atom+xml</a:t>
            </a:r>
            <a:r>
              <a:rPr lang="en-US" dirty="0" smtClean="0"/>
              <a:t>" title="Atom 1.0" </a:t>
            </a:r>
            <a:r>
              <a:rPr lang="en-US" dirty="0" err="1" smtClean="0"/>
              <a:t>href</a:t>
            </a:r>
            <a:r>
              <a:rPr lang="en-US" dirty="0" smtClean="0"/>
              <a:t>="/atom.xml"/&gt;</a:t>
            </a:r>
          </a:p>
          <a:p>
            <a:r>
              <a:rPr lang="en-US" dirty="0" smtClean="0"/>
              <a:t>&lt;link </a:t>
            </a:r>
            <a:r>
              <a:rPr lang="en-US" dirty="0" err="1" smtClean="0"/>
              <a:t>rel</a:t>
            </a:r>
            <a:r>
              <a:rPr lang="en-US" dirty="0" smtClean="0"/>
              <a:t>="alternate" type="application/</a:t>
            </a:r>
            <a:r>
              <a:rPr lang="en-US" dirty="0" err="1" smtClean="0"/>
              <a:t>rss+xml</a:t>
            </a:r>
            <a:r>
              <a:rPr lang="en-US" dirty="0" smtClean="0"/>
              <a:t>" title="RSS 2.0" </a:t>
            </a:r>
            <a:r>
              <a:rPr lang="en-US" dirty="0" err="1" smtClean="0"/>
              <a:t>href</a:t>
            </a:r>
            <a:r>
              <a:rPr lang="en-US" dirty="0" smtClean="0"/>
              <a:t>="/rss.xml"/&gt;</a:t>
            </a:r>
          </a:p>
          <a:p>
            <a:r>
              <a:rPr lang="en-US" dirty="0" smtClean="0"/>
              <a:t>&lt;script type="text/</a:t>
            </a:r>
            <a:r>
              <a:rPr lang="en-US" dirty="0" err="1" smtClean="0"/>
              <a:t>javascript</a:t>
            </a:r>
            <a:r>
              <a:rPr lang="en-US" dirty="0" smtClean="0"/>
              <a:t>" </a:t>
            </a:r>
            <a:r>
              <a:rPr lang="en-US" dirty="0" err="1" smtClean="0"/>
              <a:t>src</a:t>
            </a:r>
            <a:r>
              <a:rPr lang="en-US" dirty="0" smtClean="0"/>
              <a:t>="/s/b66ed7.js" </a:t>
            </a:r>
            <a:r>
              <a:rPr lang="en-US" dirty="0" err="1" smtClean="0"/>
              <a:t>async</a:t>
            </a:r>
            <a:r>
              <a:rPr lang="en-US" dirty="0" smtClean="0"/>
              <a:t>&gt;&lt;/script&gt;</a:t>
            </a:r>
          </a:p>
          <a:p>
            <a:r>
              <a:rPr lang="en-US" dirty="0" smtClean="0"/>
              <a:t>&lt;script type="text/</a:t>
            </a:r>
            <a:r>
              <a:rPr lang="en-US" dirty="0" err="1" smtClean="0"/>
              <a:t>javascript</a:t>
            </a:r>
            <a:r>
              <a:rPr lang="en-US" dirty="0" smtClean="0"/>
              <a:t>" </a:t>
            </a:r>
            <a:r>
              <a:rPr lang="en-US" dirty="0" err="1" smtClean="0"/>
              <a:t>src</a:t>
            </a:r>
            <a:r>
              <a:rPr lang="en-US" dirty="0" smtClean="0"/>
              <a:t>="/s/1b9456.js" </a:t>
            </a:r>
            <a:r>
              <a:rPr lang="en-US" dirty="0" err="1" smtClean="0"/>
              <a:t>async</a:t>
            </a:r>
            <a:r>
              <a:rPr lang="en-US" dirty="0" smtClean="0"/>
              <a:t>&gt;&lt;/script&gt;</a:t>
            </a:r>
          </a:p>
          <a:p>
            <a:r>
              <a:rPr lang="en-US" dirty="0" smtClean="0"/>
              <a:t>&lt;/head&gt;</a:t>
            </a:r>
          </a:p>
          <a:p>
            <a:endParaRPr lang="en-US" dirty="0" smtClean="0"/>
          </a:p>
          <a:p>
            <a:r>
              <a:rPr lang="en-US" dirty="0" smtClean="0"/>
              <a:t>&lt;h1&gt;Comics:&lt;/h1&gt;&lt;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</a:p>
          <a:p>
            <a:r>
              <a:rPr lang="en-US" dirty="0" smtClean="0"/>
              <a:t>(Hover mouse over title to view publication date)&lt;</a:t>
            </a:r>
            <a:r>
              <a:rPr lang="en-US" dirty="0" err="1" smtClean="0"/>
              <a:t>br</a:t>
            </a:r>
            <a:r>
              <a:rPr lang="en-US" dirty="0" smtClean="0"/>
              <a:t> /&gt;&lt;</a:t>
            </a:r>
            <a:r>
              <a:rPr lang="en-US" dirty="0" err="1" smtClean="0"/>
              <a:t>br</a:t>
            </a:r>
            <a:r>
              <a:rPr lang="en-US" dirty="0" smtClean="0"/>
              <a:t> /&gt;</a:t>
            </a:r>
          </a:p>
          <a:p>
            <a:endParaRPr lang="en-US" dirty="0" smtClean="0"/>
          </a:p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="/2050/" title="2018-9-24"&gt;6/6 Time&lt;/a&gt;&lt;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</a:p>
          <a:p>
            <a:endParaRPr lang="en-US" dirty="0" smtClean="0"/>
          </a:p>
          <a:p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="/2049/" title="2018-9-21"&gt;Unfulfilling Toys&lt;/a&gt;&lt;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33868" y="5388275"/>
            <a:ext cx="9787466" cy="1239904"/>
            <a:chOff x="126161" y="5415339"/>
            <a:chExt cx="7975446" cy="1239904"/>
          </a:xfrm>
        </p:grpSpPr>
        <p:sp>
          <p:nvSpPr>
            <p:cNvPr id="28" name="TextBox 27"/>
            <p:cNvSpPr txBox="1"/>
            <p:nvPr/>
          </p:nvSpPr>
          <p:spPr>
            <a:xfrm>
              <a:off x="6045887" y="5415339"/>
              <a:ext cx="2055720" cy="9541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Data I want is in these lines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26161" y="5617682"/>
              <a:ext cx="4877716" cy="1037561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Elbow Connector 33"/>
            <p:cNvCxnSpPr>
              <a:stCxn id="28" idx="1"/>
              <a:endCxn id="33" idx="3"/>
            </p:cNvCxnSpPr>
            <p:nvPr/>
          </p:nvCxnSpPr>
          <p:spPr>
            <a:xfrm rot="10800000" flipV="1">
              <a:off x="5003878" y="5892393"/>
              <a:ext cx="1042010" cy="244070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6443277" y="3841365"/>
            <a:ext cx="5486113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~8000 lines total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~25% contain data I want to scrape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SUG2015_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SUG2015_slid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1545</Words>
  <Application>Microsoft Office PowerPoint</Application>
  <PresentationFormat>Widescreen</PresentationFormat>
  <Paragraphs>276</Paragraphs>
  <Slides>21</Slides>
  <Notes>19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Courier New</vt:lpstr>
      <vt:lpstr>Wingdings</vt:lpstr>
      <vt:lpstr>SESUG2015_title</vt:lpstr>
      <vt:lpstr>SESUG2015_slide</vt:lpstr>
      <vt:lpstr>SESUG 236-2018 Web Scraping in SAS: A Macro-Based Approach</vt:lpstr>
      <vt:lpstr>Presenter</vt:lpstr>
      <vt:lpstr>Agenda</vt:lpstr>
      <vt:lpstr>Introduction</vt:lpstr>
      <vt:lpstr>Data Source: Planning Ahead</vt:lpstr>
      <vt:lpstr>Data Source: Direct File Access</vt:lpstr>
      <vt:lpstr>Single-Page Scraping</vt:lpstr>
      <vt:lpstr>Single-Page: Access Source Code</vt:lpstr>
      <vt:lpstr>Single-Page: Identify Data</vt:lpstr>
      <vt:lpstr>Single-Page: Parsing Source Code</vt:lpstr>
      <vt:lpstr>Single-Page: Parsing Source Code</vt:lpstr>
      <vt:lpstr>Single-Page: Parsing Source Code</vt:lpstr>
      <vt:lpstr>Single-Page: Parsing Source Code</vt:lpstr>
      <vt:lpstr>Single-Page: Results</vt:lpstr>
      <vt:lpstr>Multi-Page Scraping</vt:lpstr>
      <vt:lpstr>Multi-Page Scraping: Macro Variables</vt:lpstr>
      <vt:lpstr>Multi-Page Scraping: Macro Setup</vt:lpstr>
      <vt:lpstr>Multi-Page Scraping: SQL</vt:lpstr>
      <vt:lpstr>Multi-Page Scraping: Data Cleaning</vt:lpstr>
      <vt:lpstr>Single-Page: Results</vt:lpstr>
      <vt:lpstr>Conclusion</vt:lpstr>
    </vt:vector>
  </TitlesOfParts>
  <Company>NCSU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&lt;Paper Number&gt; &lt;Paper Title&gt;</dc:title>
  <dc:creator>Jonathan William Duggins</dc:creator>
  <cp:lastModifiedBy>Jonathan William Duggins</cp:lastModifiedBy>
  <cp:revision>24</cp:revision>
  <dcterms:created xsi:type="dcterms:W3CDTF">2018-09-25T19:03:13Z</dcterms:created>
  <dcterms:modified xsi:type="dcterms:W3CDTF">2018-09-27T21:04:26Z</dcterms:modified>
</cp:coreProperties>
</file>